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9" r:id="rId5"/>
    <p:sldId id="277" r:id="rId6"/>
    <p:sldId id="292" r:id="rId7"/>
    <p:sldId id="293" r:id="rId8"/>
    <p:sldId id="289" r:id="rId9"/>
    <p:sldId id="294" r:id="rId10"/>
    <p:sldId id="295" r:id="rId11"/>
    <p:sldId id="296" r:id="rId12"/>
    <p:sldId id="290" r:id="rId13"/>
    <p:sldId id="297" r:id="rId14"/>
    <p:sldId id="299" r:id="rId15"/>
    <p:sldId id="300" r:id="rId16"/>
    <p:sldId id="291" r:id="rId17"/>
    <p:sldId id="301" r:id="rId18"/>
    <p:sldId id="302" r:id="rId19"/>
    <p:sldId id="303" r:id="rId20"/>
    <p:sldId id="304" r:id="rId21"/>
    <p:sldId id="298" r:id="rId22"/>
    <p:sldId id="30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38" userDrawn="1">
          <p15:clr>
            <a:srgbClr val="A4A3A4"/>
          </p15:clr>
        </p15:guide>
        <p15:guide id="6" orient="horz" pos="323" userDrawn="1">
          <p15:clr>
            <a:srgbClr val="A4A3A4"/>
          </p15:clr>
        </p15:guide>
        <p15:guide id="7" orient="horz" pos="4020" userDrawn="1">
          <p15:clr>
            <a:srgbClr val="A4A3A4"/>
          </p15:clr>
        </p15:guide>
        <p15:guide id="8" orient="horz" pos="2183" userDrawn="1">
          <p15:clr>
            <a:srgbClr val="A4A3A4"/>
          </p15:clr>
        </p15:guide>
        <p15:guide id="9" pos="7242" userDrawn="1">
          <p15:clr>
            <a:srgbClr val="A4A3A4"/>
          </p15:clr>
        </p15:guide>
        <p15:guide id="10"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5B7"/>
    <a:srgbClr val="005696"/>
    <a:srgbClr val="007DDA"/>
    <a:srgbClr val="005DA2"/>
    <a:srgbClr val="0078D2"/>
    <a:srgbClr val="003760"/>
    <a:srgbClr val="0070C0"/>
    <a:srgbClr val="0069B8"/>
    <a:srgbClr val="004376"/>
    <a:srgbClr val="61B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95" autoAdjust="0"/>
    <p:restoredTop sz="94414" autoAdjust="0"/>
  </p:normalViewPr>
  <p:slideViewPr>
    <p:cSldViewPr snapToGrid="0">
      <p:cViewPr varScale="1">
        <p:scale>
          <a:sx n="106" d="100"/>
          <a:sy n="106" d="100"/>
        </p:scale>
        <p:origin x="168" y="84"/>
      </p:cViewPr>
      <p:guideLst>
        <p:guide pos="438"/>
        <p:guide orient="horz" pos="323"/>
        <p:guide orient="horz" pos="4020"/>
        <p:guide orient="horz" pos="2183"/>
        <p:guide pos="7242"/>
        <p:guide pos="3840"/>
      </p:guideLst>
    </p:cSldViewPr>
  </p:slideViewPr>
  <p:outlineViewPr>
    <p:cViewPr>
      <p:scale>
        <a:sx n="33" d="100"/>
        <a:sy n="33" d="100"/>
      </p:scale>
      <p:origin x="0" y="-150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000" b="1" i="0" u="none" strike="noStrike" kern="1200" spc="0" baseline="0">
              <a:solidFill>
                <a:schemeClr val="accent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我们是工大泡泡创意平面设计工作室</c:v>
                </c:pt>
              </c:strCache>
            </c:strRef>
          </c:tx>
          <c:spPr>
            <a:solidFill>
              <a:schemeClr val="accent1"/>
            </a:solidFill>
            <a:ln>
              <a:noFill/>
            </a:ln>
            <a:effectLst/>
          </c:spPr>
          <c:invertIfNegative val="0"/>
          <c:dPt>
            <c:idx val="0"/>
            <c:invertIfNegative val="0"/>
            <c:bubble3D val="0"/>
            <c:spPr>
              <a:solidFill>
                <a:srgbClr val="003B68"/>
              </a:solidFill>
              <a:ln>
                <a:noFill/>
              </a:ln>
              <a:effectLst/>
            </c:spPr>
          </c:dPt>
          <c:dPt>
            <c:idx val="1"/>
            <c:invertIfNegative val="0"/>
            <c:bubble3D val="0"/>
            <c:spPr>
              <a:solidFill>
                <a:srgbClr val="003B68"/>
              </a:solidFill>
              <a:ln>
                <a:noFill/>
              </a:ln>
              <a:effectLst/>
            </c:spPr>
          </c:dPt>
          <c:dPt>
            <c:idx val="2"/>
            <c:invertIfNegative val="0"/>
            <c:bubble3D val="0"/>
            <c:spPr>
              <a:solidFill>
                <a:srgbClr val="003B68"/>
              </a:solidFill>
              <a:ln>
                <a:noFill/>
              </a:ln>
              <a:effectLst/>
            </c:spPr>
          </c:dPt>
          <c:dPt>
            <c:idx val="3"/>
            <c:invertIfNegative val="0"/>
            <c:bubble3D val="0"/>
          </c:dPt>
          <c:dPt>
            <c:idx val="4"/>
            <c:invertIfNegative val="0"/>
            <c:bubble3D val="0"/>
            <c:spPr>
              <a:solidFill>
                <a:srgbClr val="003B68"/>
              </a:solidFill>
              <a:ln>
                <a:noFill/>
              </a:ln>
              <a:effectLst/>
            </c:spPr>
          </c:dPt>
          <c:dPt>
            <c:idx val="5"/>
            <c:invertIfNegative val="0"/>
            <c:bubble3D val="0"/>
            <c:spPr>
              <a:solidFill>
                <a:srgbClr val="003B68"/>
              </a:solidFill>
              <a:ln>
                <a:noFill/>
              </a:ln>
              <a:effectLst/>
            </c:spPr>
          </c:dPt>
          <c:dLbls>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我们是</c:v>
                </c:pt>
                <c:pt idx="1">
                  <c:v>工大</c:v>
                </c:pt>
                <c:pt idx="2">
                  <c:v>泡泡</c:v>
                </c:pt>
                <c:pt idx="3">
                  <c:v>创意</c:v>
                </c:pt>
                <c:pt idx="4">
                  <c:v>平面设计</c:v>
                </c:pt>
                <c:pt idx="5">
                  <c:v>工作室</c:v>
                </c:pt>
              </c:strCache>
            </c:strRef>
          </c:cat>
          <c:val>
            <c:numRef>
              <c:f>Sheet1!$B$2:$B$7</c:f>
              <c:numCache>
                <c:formatCode>General</c:formatCode>
                <c:ptCount val="6"/>
                <c:pt idx="0">
                  <c:v>4.3</c:v>
                </c:pt>
                <c:pt idx="1">
                  <c:v>2.5</c:v>
                </c:pt>
                <c:pt idx="2">
                  <c:v>3.5</c:v>
                </c:pt>
                <c:pt idx="3">
                  <c:v>5.2</c:v>
                </c:pt>
                <c:pt idx="4">
                  <c:v>3.8</c:v>
                </c:pt>
                <c:pt idx="5">
                  <c:v>4.2</c:v>
                </c:pt>
              </c:numCache>
            </c:numRef>
          </c:val>
        </c:ser>
        <c:dLbls>
          <c:showLegendKey val="0"/>
          <c:showVal val="0"/>
          <c:showCatName val="0"/>
          <c:showSerName val="0"/>
          <c:showPercent val="0"/>
          <c:showBubbleSize val="0"/>
        </c:dLbls>
        <c:gapWidth val="4"/>
        <c:overlap val="-27"/>
        <c:axId val="677705280"/>
        <c:axId val="677705840"/>
      </c:barChart>
      <c:catAx>
        <c:axId val="6777052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crossAx val="677705840"/>
        <c:crosses val="autoZero"/>
        <c:auto val="1"/>
        <c:lblAlgn val="ctr"/>
        <c:lblOffset val="100"/>
        <c:noMultiLvlLbl val="0"/>
      </c:catAx>
      <c:valAx>
        <c:axId val="677705840"/>
        <c:scaling>
          <c:orientation val="minMax"/>
        </c:scaling>
        <c:delete val="1"/>
        <c:axPos val="l"/>
        <c:numFmt formatCode="General" sourceLinked="1"/>
        <c:majorTickMark val="out"/>
        <c:minorTickMark val="none"/>
        <c:tickLblPos val="nextTo"/>
        <c:crossAx val="677705280"/>
        <c:crosses val="autoZero"/>
        <c:crossBetween val="between"/>
      </c:valAx>
      <c:spPr>
        <a:noFill/>
        <a:ln>
          <a:noFill/>
        </a:ln>
        <a:effectLst/>
      </c:spPr>
    </c:plotArea>
    <c:plotVisOnly val="1"/>
    <c:dispBlanksAs val="gap"/>
    <c:showDLblsOverMax val="0"/>
  </c:chart>
  <c:spPr>
    <a:noFill/>
    <a:ln>
      <a:noFill/>
    </a:ln>
    <a:effectLst/>
  </c:spPr>
  <c:txPr>
    <a:bodyPr/>
    <a:lstStyle/>
    <a:p>
      <a:pPr>
        <a:defRPr sz="1600">
          <a:solidFill>
            <a:schemeClr val="tx1">
              <a:lumMod val="95000"/>
              <a:lumOff val="5000"/>
            </a:schemeClr>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AA2AD-6352-4581-9806-612D214B2B31}"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E7831B-8E04-41E3-B5A8-D62412D64D7F}" type="slidenum">
              <a:rPr lang="zh-CN" altLang="en-US" smtClean="0"/>
              <a:t>‹#›</a:t>
            </a:fld>
            <a:endParaRPr lang="zh-CN" altLang="en-US"/>
          </a:p>
        </p:txBody>
      </p:sp>
    </p:spTree>
    <p:extLst>
      <p:ext uri="{BB962C8B-B14F-4D97-AF65-F5344CB8AC3E}">
        <p14:creationId xmlns:p14="http://schemas.microsoft.com/office/powerpoint/2010/main" val="3970912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7215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10965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144981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91678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2315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307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9424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4529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15839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571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999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024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347582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2064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3937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6783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636077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359606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76264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0132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40776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651431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989374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5A2">
            <a:alpha val="4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C0072-DF53-4E6F-995A-C346827FC413}"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575475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398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gongdapaopao.yanj.cn/goods-15167.html" TargetMode="External"/><Relationship Id="rId13"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7.jpeg"/><Relationship Id="rId12" Type="http://schemas.openxmlformats.org/officeDocument/2006/relationships/hyperlink" Target="http://gongdapaopao.yanj.cn/goods-15568.html" TargetMode="External"/><Relationship Id="rId2" Type="http://schemas.openxmlformats.org/officeDocument/2006/relationships/hyperlink" Target="http://gongdapaopao.yanj.cn/goods-15342.html" TargetMode="External"/><Relationship Id="rId1" Type="http://schemas.openxmlformats.org/officeDocument/2006/relationships/slideLayout" Target="../slideLayouts/slideLayout2.xml"/><Relationship Id="rId6" Type="http://schemas.openxmlformats.org/officeDocument/2006/relationships/hyperlink" Target="http://gongdapaopao.yanj.cn/goods-15850.html" TargetMode="External"/><Relationship Id="rId11" Type="http://schemas.openxmlformats.org/officeDocument/2006/relationships/image" Target="../media/image9.jpeg"/><Relationship Id="rId5" Type="http://schemas.openxmlformats.org/officeDocument/2006/relationships/image" Target="../media/image6.jpeg"/><Relationship Id="rId10" Type="http://schemas.openxmlformats.org/officeDocument/2006/relationships/hyperlink" Target="http://gongdapaopao.yanj.cn/goods-15470.html" TargetMode="External"/><Relationship Id="rId4" Type="http://schemas.openxmlformats.org/officeDocument/2006/relationships/hyperlink" Target="http://gongdapaopao.yanj.cn/goods-15661.html" TargetMode="External"/><Relationship Id="rId9"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蓝色扁平化学术答辩模板第五部</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答辩人：段公子</a:t>
            </a: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a:solidFill>
                  <a:schemeClr val="bg1">
                    <a:alpha val="42000"/>
                  </a:schemeClr>
                </a:solidFill>
                <a:latin typeface="微软雅黑" panose="020B0503020204020204" pitchFamily="34" charset="-122"/>
                <a:ea typeface="微软雅黑" panose="020B0503020204020204" pitchFamily="34" charset="-122"/>
              </a:rPr>
              <a:t>西北</a:t>
            </a: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工业大学</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73289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9488" y="36"/>
            <a:ext cx="6132512" cy="6857928"/>
          </a:xfrm>
          <a:prstGeom prst="rect">
            <a:avLst/>
          </a:prstGeom>
        </p:spPr>
      </p:pic>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396010" y="1306459"/>
            <a:ext cx="603250" cy="699770"/>
            <a:chOff x="623443" y="1726565"/>
            <a:chExt cx="603250" cy="699770"/>
          </a:xfrm>
        </p:grpSpPr>
        <p:sp>
          <p:nvSpPr>
            <p:cNvPr id="79" name="六边形 78"/>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1" name="文本框 80"/>
          <p:cNvSpPr txBox="1"/>
          <p:nvPr/>
        </p:nvSpPr>
        <p:spPr>
          <a:xfrm>
            <a:off x="1091113" y="122545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本</a:t>
            </a:r>
            <a:r>
              <a:rPr lang="en-US" altLang="zh-CN" sz="2000" dirty="0" smtClean="0">
                <a:latin typeface="微软雅黑" panose="020B0503020204020204" pitchFamily="34" charset="-122"/>
                <a:ea typeface="微软雅黑" panose="020B0503020204020204" pitchFamily="34" charset="-122"/>
              </a:rPr>
              <a:t>PPT</a:t>
            </a:r>
            <a:r>
              <a:rPr lang="zh-CN" altLang="en-US" sz="2000" dirty="0" smtClean="0">
                <a:latin typeface="微软雅黑" panose="020B0503020204020204" pitchFamily="34" charset="-122"/>
                <a:ea typeface="微软雅黑" panose="020B0503020204020204" pitchFamily="34" charset="-122"/>
              </a:rPr>
              <a:t>中第二页与第十页的配图都是我校西北工业大学大三学生孙佳伟作品。</a:t>
            </a:r>
            <a:endParaRPr lang="zh-CN" altLang="en-US" sz="2000" dirty="0">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96010" y="2713624"/>
            <a:ext cx="603250" cy="699770"/>
            <a:chOff x="623443" y="1726565"/>
            <a:chExt cx="603250" cy="699770"/>
          </a:xfrm>
        </p:grpSpPr>
        <p:sp>
          <p:nvSpPr>
            <p:cNvPr id="83" name="六边形 82"/>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91113" y="2632622"/>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在西安的小伙伴如果想拍一套毕业纪念写真，请联系孙佳伟同学哦。</a:t>
            </a:r>
            <a:endParaRPr lang="zh-CN" altLang="en-US" sz="2000" dirty="0">
              <a:latin typeface="微软雅黑" panose="020B0503020204020204" pitchFamily="34" charset="-122"/>
              <a:ea typeface="微软雅黑" panose="020B0503020204020204" pitchFamily="34" charset="-122"/>
            </a:endParaRPr>
          </a:p>
        </p:txBody>
      </p:sp>
      <p:grpSp>
        <p:nvGrpSpPr>
          <p:cNvPr id="90" name="组合 89"/>
          <p:cNvGrpSpPr/>
          <p:nvPr/>
        </p:nvGrpSpPr>
        <p:grpSpPr>
          <a:xfrm>
            <a:off x="396010" y="4120789"/>
            <a:ext cx="603250" cy="699770"/>
            <a:chOff x="623443" y="1726565"/>
            <a:chExt cx="603250" cy="699770"/>
          </a:xfrm>
        </p:grpSpPr>
        <p:sp>
          <p:nvSpPr>
            <p:cNvPr id="91" name="六边形 90"/>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3" name="文本框 92"/>
          <p:cNvSpPr txBox="1"/>
          <p:nvPr/>
        </p:nvSpPr>
        <p:spPr>
          <a:xfrm>
            <a:off x="1091113" y="403978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添加微信号</a:t>
            </a:r>
            <a:r>
              <a:rPr lang="en-US" altLang="zh-CN" sz="2000" dirty="0">
                <a:latin typeface="微软雅黑" panose="020B0503020204020204" pitchFamily="34" charset="-122"/>
                <a:ea typeface="微软雅黑" panose="020B0503020204020204" pitchFamily="34" charset="-122"/>
              </a:rPr>
              <a:t>sjw123132</a:t>
            </a:r>
            <a:r>
              <a:rPr lang="zh-CN" altLang="en-US" sz="2000" dirty="0" smtClean="0">
                <a:latin typeface="微软雅黑" panose="020B0503020204020204" pitchFamily="34" charset="-122"/>
                <a:ea typeface="微软雅黑" panose="020B0503020204020204" pitchFamily="34" charset="-122"/>
              </a:rPr>
              <a:t>，或者微信搜索“</a:t>
            </a:r>
            <a:r>
              <a:rPr lang="en-US" altLang="zh-CN" sz="2000" dirty="0" err="1" smtClean="0">
                <a:latin typeface="微软雅黑" panose="020B0503020204020204" pitchFamily="34" charset="-122"/>
                <a:ea typeface="微软雅黑" panose="020B0503020204020204" pitchFamily="34" charset="-122"/>
              </a:rPr>
              <a:t>Jave</a:t>
            </a:r>
            <a:r>
              <a:rPr lang="zh-CN" altLang="en-US" sz="2000" dirty="0" smtClean="0">
                <a:latin typeface="微软雅黑" panose="020B0503020204020204" pitchFamily="34" charset="-122"/>
                <a:ea typeface="微软雅黑" panose="020B0503020204020204" pitchFamily="34" charset="-122"/>
              </a:rPr>
              <a:t>摄影”公共号就可以联系他了。</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96010" y="5527953"/>
            <a:ext cx="603250" cy="699770"/>
            <a:chOff x="623443" y="1726565"/>
            <a:chExt cx="603250" cy="699770"/>
          </a:xfrm>
        </p:grpSpPr>
        <p:sp>
          <p:nvSpPr>
            <p:cNvPr id="95" name="六边形 94"/>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7" name="文本框 96"/>
          <p:cNvSpPr txBox="1"/>
          <p:nvPr/>
        </p:nvSpPr>
        <p:spPr>
          <a:xfrm>
            <a:off x="1091113" y="5446951"/>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价格公道，水平一流，童叟无欺，在边家村一带享有极高的声誉！</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78768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14:presetBounceEnd="4000">
                                      <p:stCondLst>
                                        <p:cond delay="500"/>
                                      </p:stCondLst>
                                      <p:childTnLst>
                                        <p:animRot by="480000" p14:bounceEnd="4000">
                                          <p:cBhvr>
                                            <p:cTn id="25" dur="150" fill="hold"/>
                                            <p:tgtEl>
                                              <p:spTgt spid="78"/>
                                            </p:tgtEl>
                                            <p:attrNameLst>
                                              <p:attrName>r</p:attrName>
                                            </p:attrNameLst>
                                          </p:cBhvr>
                                        </p:animRot>
                                      </p:childTnLst>
                                    </p:cTn>
                                  </p:par>
                                  <p:par>
                                    <p:cTn id="26" presetID="8" presetClass="emph" presetSubtype="0" repeatCount="3000" autoRev="1" fill="hold" nodeType="withEffect" p14:presetBounceEnd="4000">
                                      <p:stCondLst>
                                        <p:cond delay="500"/>
                                      </p:stCondLst>
                                      <p:childTnLst>
                                        <p:animRot by="480000" p14:bounceEnd="4000">
                                          <p:cBhvr>
                                            <p:cTn id="27" dur="150" fill="hold"/>
                                            <p:tgtEl>
                                              <p:spTgt spid="82"/>
                                            </p:tgtEl>
                                            <p:attrNameLst>
                                              <p:attrName>r</p:attrName>
                                            </p:attrNameLst>
                                          </p:cBhvr>
                                        </p:animRot>
                                      </p:childTnLst>
                                    </p:cTn>
                                  </p:par>
                                  <p:par>
                                    <p:cTn id="28" presetID="8" presetClass="emph" presetSubtype="0" repeatCount="3000" autoRev="1" fill="hold" nodeType="withEffect" p14:presetBounceEnd="4000">
                                      <p:stCondLst>
                                        <p:cond delay="500"/>
                                      </p:stCondLst>
                                      <p:childTnLst>
                                        <p:animRot by="480000" p14:bounceEnd="4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14:presetBounceEnd="4000">
                                      <p:stCondLst>
                                        <p:cond delay="500"/>
                                      </p:stCondLst>
                                      <p:childTnLst>
                                        <p:animRot by="480000" p14:bounceEnd="4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stCondLst>
                                        <p:cond delay="500"/>
                                      </p:stCondLst>
                                      <p:childTnLst>
                                        <p:animRot by="480000">
                                          <p:cBhvr>
                                            <p:cTn id="25" dur="150" fill="hold"/>
                                            <p:tgtEl>
                                              <p:spTgt spid="78"/>
                                            </p:tgtEl>
                                            <p:attrNameLst>
                                              <p:attrName>r</p:attrName>
                                            </p:attrNameLst>
                                          </p:cBhvr>
                                        </p:animRot>
                                      </p:childTnLst>
                                    </p:cTn>
                                  </p:par>
                                  <p:par>
                                    <p:cTn id="26" presetID="8" presetClass="emph" presetSubtype="0" repeatCount="3000" autoRev="1" fill="hold" nodeType="withEffect">
                                      <p:stCondLst>
                                        <p:cond delay="500"/>
                                      </p:stCondLst>
                                      <p:childTnLst>
                                        <p:animRot by="480000">
                                          <p:cBhvr>
                                            <p:cTn id="27" dur="150" fill="hold"/>
                                            <p:tgtEl>
                                              <p:spTgt spid="82"/>
                                            </p:tgtEl>
                                            <p:attrNameLst>
                                              <p:attrName>r</p:attrName>
                                            </p:attrNameLst>
                                          </p:cBhvr>
                                        </p:animRot>
                                      </p:childTnLst>
                                    </p:cTn>
                                  </p:par>
                                  <p:par>
                                    <p:cTn id="28" presetID="8" presetClass="emph" presetSubtype="0" repeatCount="3000" autoRev="1" fill="hold" nodeType="withEffect">
                                      <p:stCondLst>
                                        <p:cond delay="500"/>
                                      </p:stCondLst>
                                      <p:childTnLst>
                                        <p:animRot by="480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stCondLst>
                                        <p:cond delay="500"/>
                                      </p:stCondLst>
                                      <p:childTnLst>
                                        <p:animRot by="480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THREE</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直角三角形 3"/>
          <p:cNvSpPr>
            <a:spLocks noChangeAspect="1"/>
          </p:cNvSpPr>
          <p:nvPr/>
        </p:nvSpPr>
        <p:spPr>
          <a:xfrm>
            <a:off x="4210051"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1608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94471" y="2404809"/>
            <a:ext cx="2121408" cy="2121408"/>
            <a:chOff x="4031488" y="2404809"/>
            <a:chExt cx="2121408" cy="2121408"/>
          </a:xfrm>
        </p:grpSpPr>
        <p:sp>
          <p:nvSpPr>
            <p:cNvPr id="28" name="椭圆 27"/>
            <p:cNvSpPr/>
            <p:nvPr/>
          </p:nvSpPr>
          <p:spPr>
            <a:xfrm>
              <a:off x="403148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5"/>
            <p:cNvSpPr>
              <a:spLocks noEditPoints="1"/>
            </p:cNvSpPr>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3971581" y="1299800"/>
            <a:ext cx="2367189" cy="885372"/>
            <a:chOff x="3901617" y="1299800"/>
            <a:chExt cx="2367189" cy="885372"/>
          </a:xfrm>
        </p:grpSpPr>
        <p:sp>
          <p:nvSpPr>
            <p:cNvPr id="35" name="流程图: 可选过程 34"/>
            <p:cNvSpPr/>
            <p:nvPr/>
          </p:nvSpPr>
          <p:spPr>
            <a:xfrm>
              <a:off x="390161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045148" y="1365876"/>
              <a:ext cx="2080126" cy="78483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百</a:t>
              </a:r>
              <a:r>
                <a:rPr lang="zh-CN" altLang="en-US" dirty="0" smtClean="0">
                  <a:latin typeface="微软雅黑" panose="020B0503020204020204" pitchFamily="34" charset="-122"/>
                  <a:ea typeface="微软雅黑" panose="020B0503020204020204" pitchFamily="34" charset="-122"/>
                </a:rPr>
                <a:t>度工大泡泡就可以看到我们的主页</a:t>
              </a:r>
              <a:endParaRPr lang="zh-CN" alt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217860" y="2404809"/>
            <a:ext cx="2121408" cy="2121408"/>
            <a:chOff x="2141728" y="2404809"/>
            <a:chExt cx="2121408" cy="2121408"/>
          </a:xfrm>
        </p:grpSpPr>
        <p:sp>
          <p:nvSpPr>
            <p:cNvPr id="38" name="椭圆 37"/>
            <p:cNvSpPr/>
            <p:nvPr/>
          </p:nvSpPr>
          <p:spPr>
            <a:xfrm>
              <a:off x="214172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40" name="Freeform 13"/>
              <p:cNvSpPr>
                <a:spLocks noEditPoints="1"/>
              </p:cNvSpPr>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noEditPoints="1"/>
              </p:cNvSpPr>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2094970" y="4821519"/>
            <a:ext cx="2367189" cy="885372"/>
            <a:chOff x="2037820" y="4821519"/>
            <a:chExt cx="2367189" cy="885372"/>
          </a:xfrm>
        </p:grpSpPr>
        <p:sp>
          <p:nvSpPr>
            <p:cNvPr id="43" name="流程图: 可选过程 42"/>
            <p:cNvSpPr/>
            <p:nvPr/>
          </p:nvSpPr>
          <p:spPr>
            <a:xfrm>
              <a:off x="2037820"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103478" y="4887595"/>
              <a:ext cx="2259776" cy="75322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p>
          </p:txBody>
        </p:sp>
      </p:grpSp>
      <p:grpSp>
        <p:nvGrpSpPr>
          <p:cNvPr id="45" name="组合 44"/>
          <p:cNvGrpSpPr/>
          <p:nvPr/>
        </p:nvGrpSpPr>
        <p:grpSpPr>
          <a:xfrm>
            <a:off x="5980626" y="2404809"/>
            <a:ext cx="2121408" cy="2121408"/>
            <a:chOff x="5921248" y="2404809"/>
            <a:chExt cx="2121408" cy="2121408"/>
          </a:xfrm>
        </p:grpSpPr>
        <p:sp>
          <p:nvSpPr>
            <p:cNvPr id="46" name="椭圆 45"/>
            <p:cNvSpPr/>
            <p:nvPr/>
          </p:nvSpPr>
          <p:spPr>
            <a:xfrm>
              <a:off x="592124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
            <p:cNvSpPr>
              <a:spLocks noEditPoints="1"/>
            </p:cNvSpPr>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5857736" y="4821519"/>
            <a:ext cx="2367189" cy="885372"/>
            <a:chOff x="5955624" y="4821519"/>
            <a:chExt cx="2367189" cy="885372"/>
          </a:xfrm>
        </p:grpSpPr>
        <p:sp>
          <p:nvSpPr>
            <p:cNvPr id="49" name="文本框 48"/>
            <p:cNvSpPr txBox="1"/>
            <p:nvPr/>
          </p:nvSpPr>
          <p:spPr>
            <a:xfrm>
              <a:off x="5991800" y="4887595"/>
              <a:ext cx="2300533" cy="784830"/>
            </a:xfrm>
            <a:prstGeom prst="rect">
              <a:avLst/>
            </a:prstGeom>
            <a:noFill/>
          </p:spPr>
          <p:txBody>
            <a:bodyPr wrap="square" rtlCol="0">
              <a:spAutoFit/>
            </a:bodyPr>
            <a:lstStyle/>
            <a:p>
              <a:pPr>
                <a:lnSpc>
                  <a:spcPct val="125000"/>
                </a:lnSpc>
              </a:pPr>
              <a:r>
                <a:rPr lang="en-US" altLang="zh-CN" dirty="0" smtClean="0">
                  <a:latin typeface="微软雅黑" panose="020B0503020204020204" pitchFamily="34" charset="-122"/>
                  <a:ea typeface="微软雅黑" panose="020B0503020204020204" pitchFamily="34" charset="-122"/>
                </a:rPr>
                <a:t>http</a:t>
              </a:r>
              <a:r>
                <a:rPr lang="en-US" altLang="zh-CN" dirty="0">
                  <a:latin typeface="微软雅黑" panose="020B0503020204020204" pitchFamily="34" charset="-122"/>
                  <a:ea typeface="微软雅黑" panose="020B0503020204020204" pitchFamily="34" charset="-122"/>
                </a:rPr>
                <a:t>://gongdapaopao.yanj.cn/</a:t>
              </a:r>
              <a:endParaRPr lang="zh-CN" altLang="en-US" dirty="0">
                <a:latin typeface="微软雅黑" panose="020B0503020204020204" pitchFamily="34" charset="-122"/>
                <a:ea typeface="微软雅黑" panose="020B0503020204020204" pitchFamily="34" charset="-122"/>
              </a:endParaRPr>
            </a:p>
          </p:txBody>
        </p:sp>
        <p:sp>
          <p:nvSpPr>
            <p:cNvPr id="50" name="流程图: 可选过程 49"/>
            <p:cNvSpPr/>
            <p:nvPr/>
          </p:nvSpPr>
          <p:spPr>
            <a:xfrm>
              <a:off x="5955624"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7866782" y="2404809"/>
            <a:ext cx="2121408" cy="2121408"/>
            <a:chOff x="7811008" y="2404809"/>
            <a:chExt cx="2121408" cy="2121408"/>
          </a:xfrm>
        </p:grpSpPr>
        <p:sp>
          <p:nvSpPr>
            <p:cNvPr id="52" name="椭圆 51"/>
            <p:cNvSpPr/>
            <p:nvPr/>
          </p:nvSpPr>
          <p:spPr>
            <a:xfrm>
              <a:off x="781100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
            <p:cNvSpPr>
              <a:spLocks noEditPoints="1"/>
            </p:cNvSpPr>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7763347" y="1299800"/>
            <a:ext cx="2367189" cy="885372"/>
            <a:chOff x="7706197" y="1299800"/>
            <a:chExt cx="2367189" cy="885372"/>
          </a:xfrm>
        </p:grpSpPr>
        <p:sp>
          <p:nvSpPr>
            <p:cNvPr id="55" name="流程图: 可选过程 54"/>
            <p:cNvSpPr/>
            <p:nvPr/>
          </p:nvSpPr>
          <p:spPr>
            <a:xfrm>
              <a:off x="770619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825211" y="1365554"/>
              <a:ext cx="2090250" cy="753220"/>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也可以关注我的微博段公子爱做</a:t>
              </a:r>
              <a:r>
                <a:rPr lang="en-US" altLang="zh-CN" dirty="0" smtClean="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2563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 presetClass="entr" presetSubtype="8"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0-#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2" presetClass="entr" presetSubtype="1" fill="hold"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par>
                                <p:cTn id="37" presetID="22" presetClass="entr" presetSubtype="4" fill="hold" nodeType="withEffect">
                                  <p:stCondLst>
                                    <p:cond delay="9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1" fill="hold" nodeType="withEffect">
                                  <p:stCondLst>
                                    <p:cond delay="14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22" presetClass="entr" presetSubtype="4" fill="hold" nodeType="withEffect">
                                  <p:stCondLst>
                                    <p:cond delay="1900"/>
                                  </p:stCondLst>
                                  <p:childTnLst>
                                    <p:set>
                                      <p:cBhvr>
                                        <p:cTn id="44" dur="1" fill="hold">
                                          <p:stCondLst>
                                            <p:cond delay="0"/>
                                          </p:stCondLst>
                                        </p:cTn>
                                        <p:tgtEl>
                                          <p:spTgt spid="54"/>
                                        </p:tgtEl>
                                        <p:attrNameLst>
                                          <p:attrName>style.visibility</p:attrName>
                                        </p:attrNameLst>
                                      </p:cBhvr>
                                      <p:to>
                                        <p:strVal val="visible"/>
                                      </p:to>
                                    </p:set>
                                    <p:animEffect transition="in" filter="wipe(down)">
                                      <p:cBhvr>
                                        <p:cTn id="4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7" name="任意多边形 56"/>
          <p:cNvSpPr/>
          <p:nvPr/>
        </p:nvSpPr>
        <p:spPr>
          <a:xfrm>
            <a:off x="3352172"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8" name="任意多边形 57"/>
          <p:cNvSpPr/>
          <p:nvPr/>
        </p:nvSpPr>
        <p:spPr>
          <a:xfrm>
            <a:off x="1585616"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9" name="任意多边形 58"/>
          <p:cNvSpPr/>
          <p:nvPr/>
        </p:nvSpPr>
        <p:spPr>
          <a:xfrm>
            <a:off x="2468504"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0" name="任意多边形 59"/>
          <p:cNvSpPr/>
          <p:nvPr/>
        </p:nvSpPr>
        <p:spPr>
          <a:xfrm>
            <a:off x="695325"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1" name="任意多边形 60"/>
          <p:cNvSpPr/>
          <p:nvPr/>
        </p:nvSpPr>
        <p:spPr>
          <a:xfrm>
            <a:off x="3354957" y="426628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2" name="任意多边形 61"/>
          <p:cNvSpPr/>
          <p:nvPr/>
        </p:nvSpPr>
        <p:spPr>
          <a:xfrm>
            <a:off x="1579266" y="425993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3" name="Freeform 5"/>
          <p:cNvSpPr>
            <a:spLocks noEditPoints="1"/>
          </p:cNvSpPr>
          <p:nvPr/>
        </p:nvSpPr>
        <p:spPr bwMode="auto">
          <a:xfrm>
            <a:off x="2824732" y="3283891"/>
            <a:ext cx="1035050" cy="792163"/>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noEditPoints="1"/>
          </p:cNvSpPr>
          <p:nvPr/>
        </p:nvSpPr>
        <p:spPr bwMode="auto">
          <a:xfrm>
            <a:off x="2075988" y="1636911"/>
            <a:ext cx="766763" cy="904875"/>
          </a:xfrm>
          <a:custGeom>
            <a:avLst/>
            <a:gdLst>
              <a:gd name="T0" fmla="*/ 6 w 106"/>
              <a:gd name="T1" fmla="*/ 110 h 126"/>
              <a:gd name="T2" fmla="*/ 10 w 106"/>
              <a:gd name="T3" fmla="*/ 124 h 126"/>
              <a:gd name="T4" fmla="*/ 22 w 106"/>
              <a:gd name="T5" fmla="*/ 122 h 126"/>
              <a:gd name="T6" fmla="*/ 6 w 106"/>
              <a:gd name="T7" fmla="*/ 110 h 126"/>
              <a:gd name="T8" fmla="*/ 33 w 106"/>
              <a:gd name="T9" fmla="*/ 116 h 126"/>
              <a:gd name="T10" fmla="*/ 34 w 106"/>
              <a:gd name="T11" fmla="*/ 123 h 126"/>
              <a:gd name="T12" fmla="*/ 34 w 106"/>
              <a:gd name="T13" fmla="*/ 123 h 126"/>
              <a:gd name="T14" fmla="*/ 29 w 106"/>
              <a:gd name="T15" fmla="*/ 124 h 126"/>
              <a:gd name="T16" fmla="*/ 3 w 106"/>
              <a:gd name="T17" fmla="*/ 104 h 126"/>
              <a:gd name="T18" fmla="*/ 2 w 106"/>
              <a:gd name="T19" fmla="*/ 98 h 126"/>
              <a:gd name="T20" fmla="*/ 2 w 106"/>
              <a:gd name="T21" fmla="*/ 98 h 126"/>
              <a:gd name="T22" fmla="*/ 7 w 106"/>
              <a:gd name="T23" fmla="*/ 97 h 126"/>
              <a:gd name="T24" fmla="*/ 33 w 106"/>
              <a:gd name="T25" fmla="*/ 116 h 126"/>
              <a:gd name="T26" fmla="*/ 90 w 106"/>
              <a:gd name="T27" fmla="*/ 62 h 126"/>
              <a:gd name="T28" fmla="*/ 106 w 106"/>
              <a:gd name="T29" fmla="*/ 62 h 126"/>
              <a:gd name="T30" fmla="*/ 106 w 106"/>
              <a:gd name="T31" fmla="*/ 54 h 126"/>
              <a:gd name="T32" fmla="*/ 90 w 106"/>
              <a:gd name="T33" fmla="*/ 54 h 126"/>
              <a:gd name="T34" fmla="*/ 90 w 106"/>
              <a:gd name="T35" fmla="*/ 62 h 126"/>
              <a:gd name="T36" fmla="*/ 31 w 106"/>
              <a:gd name="T37" fmla="*/ 19 h 126"/>
              <a:gd name="T38" fmla="*/ 23 w 106"/>
              <a:gd name="T39" fmla="*/ 5 h 126"/>
              <a:gd name="T40" fmla="*/ 16 w 106"/>
              <a:gd name="T41" fmla="*/ 9 h 126"/>
              <a:gd name="T42" fmla="*/ 24 w 106"/>
              <a:gd name="T43" fmla="*/ 23 h 126"/>
              <a:gd name="T44" fmla="*/ 31 w 106"/>
              <a:gd name="T45" fmla="*/ 19 h 126"/>
              <a:gd name="T46" fmla="*/ 52 w 106"/>
              <a:gd name="T47" fmla="*/ 16 h 126"/>
              <a:gd name="T48" fmla="*/ 52 w 106"/>
              <a:gd name="T49" fmla="*/ 0 h 126"/>
              <a:gd name="T50" fmla="*/ 45 w 106"/>
              <a:gd name="T51" fmla="*/ 0 h 126"/>
              <a:gd name="T52" fmla="*/ 45 w 106"/>
              <a:gd name="T53" fmla="*/ 16 h 126"/>
              <a:gd name="T54" fmla="*/ 52 w 106"/>
              <a:gd name="T55" fmla="*/ 16 h 126"/>
              <a:gd name="T56" fmla="*/ 86 w 106"/>
              <a:gd name="T57" fmla="*/ 40 h 126"/>
              <a:gd name="T58" fmla="*/ 100 w 106"/>
              <a:gd name="T59" fmla="*/ 32 h 126"/>
              <a:gd name="T60" fmla="*/ 96 w 106"/>
              <a:gd name="T61" fmla="*/ 26 h 126"/>
              <a:gd name="T62" fmla="*/ 83 w 106"/>
              <a:gd name="T63" fmla="*/ 34 h 126"/>
              <a:gd name="T64" fmla="*/ 86 w 106"/>
              <a:gd name="T65" fmla="*/ 40 h 126"/>
              <a:gd name="T66" fmla="*/ 72 w 106"/>
              <a:gd name="T67" fmla="*/ 24 h 126"/>
              <a:gd name="T68" fmla="*/ 81 w 106"/>
              <a:gd name="T69" fmla="*/ 10 h 126"/>
              <a:gd name="T70" fmla="*/ 74 w 106"/>
              <a:gd name="T71" fmla="*/ 6 h 126"/>
              <a:gd name="T72" fmla="*/ 66 w 106"/>
              <a:gd name="T73" fmla="*/ 20 h 126"/>
              <a:gd name="T74" fmla="*/ 72 w 106"/>
              <a:gd name="T75" fmla="*/ 24 h 126"/>
              <a:gd name="T76" fmla="*/ 39 w 106"/>
              <a:gd name="T77" fmla="*/ 105 h 126"/>
              <a:gd name="T78" fmla="*/ 41 w 106"/>
              <a:gd name="T79" fmla="*/ 112 h 126"/>
              <a:gd name="T80" fmla="*/ 41 w 106"/>
              <a:gd name="T81" fmla="*/ 112 h 126"/>
              <a:gd name="T82" fmla="*/ 35 w 106"/>
              <a:gd name="T83" fmla="*/ 113 h 126"/>
              <a:gd name="T84" fmla="*/ 9 w 106"/>
              <a:gd name="T85" fmla="*/ 93 h 126"/>
              <a:gd name="T86" fmla="*/ 8 w 106"/>
              <a:gd name="T87" fmla="*/ 87 h 126"/>
              <a:gd name="T88" fmla="*/ 8 w 106"/>
              <a:gd name="T89" fmla="*/ 87 h 126"/>
              <a:gd name="T90" fmla="*/ 14 w 106"/>
              <a:gd name="T91" fmla="*/ 86 h 126"/>
              <a:gd name="T92" fmla="*/ 39 w 106"/>
              <a:gd name="T93" fmla="*/ 105 h 126"/>
              <a:gd name="T94" fmla="*/ 65 w 106"/>
              <a:gd name="T95" fmla="*/ 29 h 126"/>
              <a:gd name="T96" fmla="*/ 23 w 106"/>
              <a:gd name="T97" fmla="*/ 38 h 126"/>
              <a:gd name="T98" fmla="*/ 18 w 106"/>
              <a:gd name="T99" fmla="*/ 83 h 126"/>
              <a:gd name="T100" fmla="*/ 42 w 106"/>
              <a:gd name="T101" fmla="*/ 96 h 126"/>
              <a:gd name="T102" fmla="*/ 78 w 106"/>
              <a:gd name="T103" fmla="*/ 70 h 126"/>
              <a:gd name="T104" fmla="*/ 65 w 106"/>
              <a:gd name="T105" fmla="*/ 29 h 126"/>
              <a:gd name="T106" fmla="*/ 29 w 106"/>
              <a:gd name="T107" fmla="*/ 68 h 126"/>
              <a:gd name="T108" fmla="*/ 58 w 106"/>
              <a:gd name="T109" fmla="*/ 34 h 126"/>
              <a:gd name="T110" fmla="*/ 29 w 106"/>
              <a:gd name="T111"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 h="126">
                <a:moveTo>
                  <a:pt x="6" y="110"/>
                </a:moveTo>
                <a:cubicBezTo>
                  <a:pt x="3" y="115"/>
                  <a:pt x="5" y="121"/>
                  <a:pt x="10" y="124"/>
                </a:cubicBezTo>
                <a:cubicBezTo>
                  <a:pt x="14" y="126"/>
                  <a:pt x="19" y="125"/>
                  <a:pt x="22" y="122"/>
                </a:cubicBezTo>
                <a:cubicBezTo>
                  <a:pt x="6" y="110"/>
                  <a:pt x="6" y="110"/>
                  <a:pt x="6" y="110"/>
                </a:cubicBezTo>
                <a:close/>
                <a:moveTo>
                  <a:pt x="33" y="116"/>
                </a:moveTo>
                <a:cubicBezTo>
                  <a:pt x="35" y="118"/>
                  <a:pt x="36" y="120"/>
                  <a:pt x="34" y="123"/>
                </a:cubicBezTo>
                <a:cubicBezTo>
                  <a:pt x="34" y="123"/>
                  <a:pt x="34" y="123"/>
                  <a:pt x="34" y="123"/>
                </a:cubicBezTo>
                <a:cubicBezTo>
                  <a:pt x="33" y="125"/>
                  <a:pt x="31" y="125"/>
                  <a:pt x="29" y="124"/>
                </a:cubicBezTo>
                <a:cubicBezTo>
                  <a:pt x="3" y="104"/>
                  <a:pt x="3" y="104"/>
                  <a:pt x="3" y="104"/>
                </a:cubicBezTo>
                <a:cubicBezTo>
                  <a:pt x="1" y="103"/>
                  <a:pt x="0" y="100"/>
                  <a:pt x="2" y="98"/>
                </a:cubicBezTo>
                <a:cubicBezTo>
                  <a:pt x="2" y="98"/>
                  <a:pt x="2" y="98"/>
                  <a:pt x="2" y="98"/>
                </a:cubicBezTo>
                <a:cubicBezTo>
                  <a:pt x="3" y="96"/>
                  <a:pt x="5" y="95"/>
                  <a:pt x="7" y="97"/>
                </a:cubicBezTo>
                <a:cubicBezTo>
                  <a:pt x="33" y="116"/>
                  <a:pt x="33" y="116"/>
                  <a:pt x="33" y="116"/>
                </a:cubicBezTo>
                <a:close/>
                <a:moveTo>
                  <a:pt x="90" y="62"/>
                </a:moveTo>
                <a:cubicBezTo>
                  <a:pt x="106" y="62"/>
                  <a:pt x="106" y="62"/>
                  <a:pt x="106" y="62"/>
                </a:cubicBezTo>
                <a:cubicBezTo>
                  <a:pt x="106" y="54"/>
                  <a:pt x="106" y="54"/>
                  <a:pt x="106" y="54"/>
                </a:cubicBezTo>
                <a:cubicBezTo>
                  <a:pt x="90" y="54"/>
                  <a:pt x="90" y="54"/>
                  <a:pt x="90" y="54"/>
                </a:cubicBezTo>
                <a:cubicBezTo>
                  <a:pt x="90" y="62"/>
                  <a:pt x="90" y="62"/>
                  <a:pt x="90" y="62"/>
                </a:cubicBezTo>
                <a:close/>
                <a:moveTo>
                  <a:pt x="31" y="19"/>
                </a:moveTo>
                <a:cubicBezTo>
                  <a:pt x="23" y="5"/>
                  <a:pt x="23" y="5"/>
                  <a:pt x="23" y="5"/>
                </a:cubicBezTo>
                <a:cubicBezTo>
                  <a:pt x="16" y="9"/>
                  <a:pt x="16" y="9"/>
                  <a:pt x="16" y="9"/>
                </a:cubicBezTo>
                <a:cubicBezTo>
                  <a:pt x="24" y="23"/>
                  <a:pt x="24" y="23"/>
                  <a:pt x="24" y="23"/>
                </a:cubicBezTo>
                <a:cubicBezTo>
                  <a:pt x="31" y="19"/>
                  <a:pt x="31" y="19"/>
                  <a:pt x="31" y="19"/>
                </a:cubicBezTo>
                <a:close/>
                <a:moveTo>
                  <a:pt x="52" y="16"/>
                </a:moveTo>
                <a:cubicBezTo>
                  <a:pt x="52" y="0"/>
                  <a:pt x="52" y="0"/>
                  <a:pt x="52" y="0"/>
                </a:cubicBezTo>
                <a:cubicBezTo>
                  <a:pt x="45" y="0"/>
                  <a:pt x="45" y="0"/>
                  <a:pt x="45" y="0"/>
                </a:cubicBezTo>
                <a:cubicBezTo>
                  <a:pt x="45" y="16"/>
                  <a:pt x="45" y="16"/>
                  <a:pt x="45" y="16"/>
                </a:cubicBezTo>
                <a:cubicBezTo>
                  <a:pt x="52" y="16"/>
                  <a:pt x="52" y="16"/>
                  <a:pt x="52" y="16"/>
                </a:cubicBezTo>
                <a:close/>
                <a:moveTo>
                  <a:pt x="86" y="40"/>
                </a:moveTo>
                <a:cubicBezTo>
                  <a:pt x="100" y="32"/>
                  <a:pt x="100" y="32"/>
                  <a:pt x="100" y="32"/>
                </a:cubicBezTo>
                <a:cubicBezTo>
                  <a:pt x="96" y="26"/>
                  <a:pt x="96" y="26"/>
                  <a:pt x="96" y="26"/>
                </a:cubicBezTo>
                <a:cubicBezTo>
                  <a:pt x="83" y="34"/>
                  <a:pt x="83" y="34"/>
                  <a:pt x="83" y="34"/>
                </a:cubicBezTo>
                <a:cubicBezTo>
                  <a:pt x="86" y="40"/>
                  <a:pt x="86" y="40"/>
                  <a:pt x="86" y="40"/>
                </a:cubicBezTo>
                <a:close/>
                <a:moveTo>
                  <a:pt x="72" y="24"/>
                </a:moveTo>
                <a:cubicBezTo>
                  <a:pt x="81" y="10"/>
                  <a:pt x="81" y="10"/>
                  <a:pt x="81" y="10"/>
                </a:cubicBezTo>
                <a:cubicBezTo>
                  <a:pt x="74" y="6"/>
                  <a:pt x="74" y="6"/>
                  <a:pt x="74" y="6"/>
                </a:cubicBezTo>
                <a:cubicBezTo>
                  <a:pt x="66" y="20"/>
                  <a:pt x="66" y="20"/>
                  <a:pt x="66" y="20"/>
                </a:cubicBezTo>
                <a:cubicBezTo>
                  <a:pt x="72" y="24"/>
                  <a:pt x="72" y="24"/>
                  <a:pt x="72" y="24"/>
                </a:cubicBezTo>
                <a:close/>
                <a:moveTo>
                  <a:pt x="39" y="105"/>
                </a:moveTo>
                <a:cubicBezTo>
                  <a:pt x="41" y="107"/>
                  <a:pt x="42" y="109"/>
                  <a:pt x="41" y="112"/>
                </a:cubicBezTo>
                <a:cubicBezTo>
                  <a:pt x="41" y="112"/>
                  <a:pt x="41" y="112"/>
                  <a:pt x="41" y="112"/>
                </a:cubicBezTo>
                <a:cubicBezTo>
                  <a:pt x="39" y="114"/>
                  <a:pt x="37" y="114"/>
                  <a:pt x="35" y="113"/>
                </a:cubicBezTo>
                <a:cubicBezTo>
                  <a:pt x="9" y="93"/>
                  <a:pt x="9" y="93"/>
                  <a:pt x="9" y="93"/>
                </a:cubicBezTo>
                <a:cubicBezTo>
                  <a:pt x="7" y="92"/>
                  <a:pt x="7" y="89"/>
                  <a:pt x="8" y="87"/>
                </a:cubicBezTo>
                <a:cubicBezTo>
                  <a:pt x="8" y="87"/>
                  <a:pt x="8" y="87"/>
                  <a:pt x="8" y="87"/>
                </a:cubicBezTo>
                <a:cubicBezTo>
                  <a:pt x="9" y="85"/>
                  <a:pt x="12" y="84"/>
                  <a:pt x="14" y="86"/>
                </a:cubicBezTo>
                <a:cubicBezTo>
                  <a:pt x="39" y="105"/>
                  <a:pt x="39" y="105"/>
                  <a:pt x="39" y="105"/>
                </a:cubicBezTo>
                <a:close/>
                <a:moveTo>
                  <a:pt x="65" y="29"/>
                </a:moveTo>
                <a:cubicBezTo>
                  <a:pt x="50" y="20"/>
                  <a:pt x="31" y="25"/>
                  <a:pt x="23" y="38"/>
                </a:cubicBezTo>
                <a:cubicBezTo>
                  <a:pt x="15" y="52"/>
                  <a:pt x="26" y="68"/>
                  <a:pt x="18" y="83"/>
                </a:cubicBezTo>
                <a:cubicBezTo>
                  <a:pt x="42" y="96"/>
                  <a:pt x="42" y="96"/>
                  <a:pt x="42" y="96"/>
                </a:cubicBezTo>
                <a:cubicBezTo>
                  <a:pt x="51" y="83"/>
                  <a:pt x="70" y="84"/>
                  <a:pt x="78" y="70"/>
                </a:cubicBezTo>
                <a:cubicBezTo>
                  <a:pt x="86" y="56"/>
                  <a:pt x="80" y="38"/>
                  <a:pt x="65" y="29"/>
                </a:cubicBezTo>
                <a:close/>
                <a:moveTo>
                  <a:pt x="29" y="68"/>
                </a:moveTo>
                <a:cubicBezTo>
                  <a:pt x="27" y="43"/>
                  <a:pt x="31" y="27"/>
                  <a:pt x="58" y="34"/>
                </a:cubicBezTo>
                <a:cubicBezTo>
                  <a:pt x="39" y="45"/>
                  <a:pt x="35" y="46"/>
                  <a:pt x="29"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3"/>
          <p:cNvSpPr>
            <a:spLocks noEditPoints="1"/>
          </p:cNvSpPr>
          <p:nvPr/>
        </p:nvSpPr>
        <p:spPr bwMode="auto">
          <a:xfrm>
            <a:off x="1079869" y="3318023"/>
            <a:ext cx="978418" cy="723898"/>
          </a:xfrm>
          <a:custGeom>
            <a:avLst/>
            <a:gdLst>
              <a:gd name="T0" fmla="*/ 18 w 120"/>
              <a:gd name="T1" fmla="*/ 10 h 88"/>
              <a:gd name="T2" fmla="*/ 102 w 120"/>
              <a:gd name="T3" fmla="*/ 10 h 88"/>
              <a:gd name="T4" fmla="*/ 102 w 120"/>
              <a:gd name="T5" fmla="*/ 60 h 88"/>
              <a:gd name="T6" fmla="*/ 18 w 120"/>
              <a:gd name="T7" fmla="*/ 60 h 88"/>
              <a:gd name="T8" fmla="*/ 18 w 120"/>
              <a:gd name="T9" fmla="*/ 10 h 88"/>
              <a:gd name="T10" fmla="*/ 28 w 120"/>
              <a:gd name="T11" fmla="*/ 46 h 88"/>
              <a:gd name="T12" fmla="*/ 28 w 120"/>
              <a:gd name="T13" fmla="*/ 52 h 88"/>
              <a:gd name="T14" fmla="*/ 95 w 120"/>
              <a:gd name="T15" fmla="*/ 52 h 88"/>
              <a:gd name="T16" fmla="*/ 95 w 120"/>
              <a:gd name="T17" fmla="*/ 46 h 88"/>
              <a:gd name="T18" fmla="*/ 28 w 120"/>
              <a:gd name="T19" fmla="*/ 46 h 88"/>
              <a:gd name="T20" fmla="*/ 53 w 120"/>
              <a:gd name="T21" fmla="*/ 33 h 88"/>
              <a:gd name="T22" fmla="*/ 53 w 120"/>
              <a:gd name="T23" fmla="*/ 38 h 88"/>
              <a:gd name="T24" fmla="*/ 95 w 120"/>
              <a:gd name="T25" fmla="*/ 38 h 88"/>
              <a:gd name="T26" fmla="*/ 95 w 120"/>
              <a:gd name="T27" fmla="*/ 33 h 88"/>
              <a:gd name="T28" fmla="*/ 53 w 120"/>
              <a:gd name="T29" fmla="*/ 33 h 88"/>
              <a:gd name="T30" fmla="*/ 53 w 120"/>
              <a:gd name="T31" fmla="*/ 20 h 88"/>
              <a:gd name="T32" fmla="*/ 53 w 120"/>
              <a:gd name="T33" fmla="*/ 25 h 88"/>
              <a:gd name="T34" fmla="*/ 95 w 120"/>
              <a:gd name="T35" fmla="*/ 25 h 88"/>
              <a:gd name="T36" fmla="*/ 95 w 120"/>
              <a:gd name="T37" fmla="*/ 20 h 88"/>
              <a:gd name="T38" fmla="*/ 53 w 120"/>
              <a:gd name="T39" fmla="*/ 20 h 88"/>
              <a:gd name="T40" fmla="*/ 28 w 120"/>
              <a:gd name="T41" fmla="*/ 18 h 88"/>
              <a:gd name="T42" fmla="*/ 28 w 120"/>
              <a:gd name="T43" fmla="*/ 40 h 88"/>
              <a:gd name="T44" fmla="*/ 46 w 120"/>
              <a:gd name="T45" fmla="*/ 40 h 88"/>
              <a:gd name="T46" fmla="*/ 46 w 120"/>
              <a:gd name="T47" fmla="*/ 18 h 88"/>
              <a:gd name="T48" fmla="*/ 28 w 120"/>
              <a:gd name="T49" fmla="*/ 18 h 88"/>
              <a:gd name="T50" fmla="*/ 54 w 120"/>
              <a:gd name="T51" fmla="*/ 74 h 88"/>
              <a:gd name="T52" fmla="*/ 66 w 120"/>
              <a:gd name="T53" fmla="*/ 74 h 88"/>
              <a:gd name="T54" fmla="*/ 71 w 120"/>
              <a:gd name="T55" fmla="*/ 81 h 88"/>
              <a:gd name="T56" fmla="*/ 50 w 120"/>
              <a:gd name="T57" fmla="*/ 81 h 88"/>
              <a:gd name="T58" fmla="*/ 54 w 120"/>
              <a:gd name="T59" fmla="*/ 74 h 88"/>
              <a:gd name="T60" fmla="*/ 19 w 120"/>
              <a:gd name="T61" fmla="*/ 0 h 88"/>
              <a:gd name="T62" fmla="*/ 10 w 120"/>
              <a:gd name="T63" fmla="*/ 9 h 88"/>
              <a:gd name="T64" fmla="*/ 10 w 120"/>
              <a:gd name="T65" fmla="*/ 59 h 88"/>
              <a:gd name="T66" fmla="*/ 16 w 120"/>
              <a:gd name="T67" fmla="*/ 68 h 88"/>
              <a:gd name="T68" fmla="*/ 16 w 120"/>
              <a:gd name="T69" fmla="*/ 68 h 88"/>
              <a:gd name="T70" fmla="*/ 0 w 120"/>
              <a:gd name="T71" fmla="*/ 80 h 88"/>
              <a:gd name="T72" fmla="*/ 0 w 120"/>
              <a:gd name="T73" fmla="*/ 88 h 88"/>
              <a:gd name="T74" fmla="*/ 120 w 120"/>
              <a:gd name="T75" fmla="*/ 88 h 88"/>
              <a:gd name="T76" fmla="*/ 120 w 120"/>
              <a:gd name="T77" fmla="*/ 80 h 88"/>
              <a:gd name="T78" fmla="*/ 103 w 120"/>
              <a:gd name="T79" fmla="*/ 68 h 88"/>
              <a:gd name="T80" fmla="*/ 110 w 120"/>
              <a:gd name="T81" fmla="*/ 59 h 88"/>
              <a:gd name="T82" fmla="*/ 110 w 120"/>
              <a:gd name="T83" fmla="*/ 9 h 88"/>
              <a:gd name="T84" fmla="*/ 101 w 120"/>
              <a:gd name="T85" fmla="*/ 0 h 88"/>
              <a:gd name="T86" fmla="*/ 19 w 120"/>
              <a:gd name="T8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88">
                <a:moveTo>
                  <a:pt x="18" y="10"/>
                </a:moveTo>
                <a:cubicBezTo>
                  <a:pt x="102" y="10"/>
                  <a:pt x="102" y="10"/>
                  <a:pt x="102" y="10"/>
                </a:cubicBezTo>
                <a:cubicBezTo>
                  <a:pt x="102" y="60"/>
                  <a:pt x="102" y="60"/>
                  <a:pt x="102" y="60"/>
                </a:cubicBezTo>
                <a:cubicBezTo>
                  <a:pt x="18" y="60"/>
                  <a:pt x="18" y="60"/>
                  <a:pt x="18" y="60"/>
                </a:cubicBezTo>
                <a:cubicBezTo>
                  <a:pt x="18" y="10"/>
                  <a:pt x="18" y="10"/>
                  <a:pt x="18" y="10"/>
                </a:cubicBezTo>
                <a:close/>
                <a:moveTo>
                  <a:pt x="28" y="46"/>
                </a:moveTo>
                <a:cubicBezTo>
                  <a:pt x="28" y="52"/>
                  <a:pt x="28" y="52"/>
                  <a:pt x="28" y="52"/>
                </a:cubicBezTo>
                <a:cubicBezTo>
                  <a:pt x="95" y="52"/>
                  <a:pt x="95" y="52"/>
                  <a:pt x="95" y="52"/>
                </a:cubicBezTo>
                <a:cubicBezTo>
                  <a:pt x="95" y="46"/>
                  <a:pt x="95" y="46"/>
                  <a:pt x="95" y="46"/>
                </a:cubicBezTo>
                <a:cubicBezTo>
                  <a:pt x="28" y="46"/>
                  <a:pt x="28" y="46"/>
                  <a:pt x="28" y="46"/>
                </a:cubicBezTo>
                <a:close/>
                <a:moveTo>
                  <a:pt x="53" y="33"/>
                </a:moveTo>
                <a:cubicBezTo>
                  <a:pt x="53" y="38"/>
                  <a:pt x="53" y="38"/>
                  <a:pt x="53" y="38"/>
                </a:cubicBezTo>
                <a:cubicBezTo>
                  <a:pt x="95" y="38"/>
                  <a:pt x="95" y="38"/>
                  <a:pt x="95" y="38"/>
                </a:cubicBezTo>
                <a:cubicBezTo>
                  <a:pt x="95" y="33"/>
                  <a:pt x="95" y="33"/>
                  <a:pt x="95" y="33"/>
                </a:cubicBezTo>
                <a:cubicBezTo>
                  <a:pt x="53" y="33"/>
                  <a:pt x="53" y="33"/>
                  <a:pt x="53" y="33"/>
                </a:cubicBezTo>
                <a:close/>
                <a:moveTo>
                  <a:pt x="53" y="20"/>
                </a:moveTo>
                <a:cubicBezTo>
                  <a:pt x="53" y="25"/>
                  <a:pt x="53" y="25"/>
                  <a:pt x="53" y="25"/>
                </a:cubicBezTo>
                <a:cubicBezTo>
                  <a:pt x="95" y="25"/>
                  <a:pt x="95" y="25"/>
                  <a:pt x="95" y="25"/>
                </a:cubicBezTo>
                <a:cubicBezTo>
                  <a:pt x="95" y="20"/>
                  <a:pt x="95" y="20"/>
                  <a:pt x="95" y="20"/>
                </a:cubicBezTo>
                <a:cubicBezTo>
                  <a:pt x="53" y="20"/>
                  <a:pt x="53" y="20"/>
                  <a:pt x="53" y="20"/>
                </a:cubicBezTo>
                <a:close/>
                <a:moveTo>
                  <a:pt x="28" y="18"/>
                </a:moveTo>
                <a:cubicBezTo>
                  <a:pt x="28" y="40"/>
                  <a:pt x="28" y="40"/>
                  <a:pt x="28" y="40"/>
                </a:cubicBezTo>
                <a:cubicBezTo>
                  <a:pt x="46" y="40"/>
                  <a:pt x="46" y="40"/>
                  <a:pt x="46" y="40"/>
                </a:cubicBezTo>
                <a:cubicBezTo>
                  <a:pt x="46" y="18"/>
                  <a:pt x="46" y="18"/>
                  <a:pt x="46" y="18"/>
                </a:cubicBezTo>
                <a:cubicBezTo>
                  <a:pt x="28" y="18"/>
                  <a:pt x="28" y="18"/>
                  <a:pt x="28" y="18"/>
                </a:cubicBezTo>
                <a:close/>
                <a:moveTo>
                  <a:pt x="54" y="74"/>
                </a:moveTo>
                <a:cubicBezTo>
                  <a:pt x="66" y="74"/>
                  <a:pt x="66" y="74"/>
                  <a:pt x="66" y="74"/>
                </a:cubicBezTo>
                <a:cubicBezTo>
                  <a:pt x="71" y="81"/>
                  <a:pt x="71" y="81"/>
                  <a:pt x="71" y="81"/>
                </a:cubicBezTo>
                <a:cubicBezTo>
                  <a:pt x="50" y="81"/>
                  <a:pt x="50" y="81"/>
                  <a:pt x="50" y="81"/>
                </a:cubicBezTo>
                <a:cubicBezTo>
                  <a:pt x="54" y="74"/>
                  <a:pt x="54" y="74"/>
                  <a:pt x="54" y="74"/>
                </a:cubicBezTo>
                <a:close/>
                <a:moveTo>
                  <a:pt x="19" y="0"/>
                </a:moveTo>
                <a:cubicBezTo>
                  <a:pt x="14" y="0"/>
                  <a:pt x="10" y="4"/>
                  <a:pt x="10" y="9"/>
                </a:cubicBezTo>
                <a:cubicBezTo>
                  <a:pt x="10" y="59"/>
                  <a:pt x="10" y="59"/>
                  <a:pt x="10" y="59"/>
                </a:cubicBezTo>
                <a:cubicBezTo>
                  <a:pt x="10" y="63"/>
                  <a:pt x="13" y="66"/>
                  <a:pt x="16" y="68"/>
                </a:cubicBezTo>
                <a:cubicBezTo>
                  <a:pt x="16" y="68"/>
                  <a:pt x="16" y="68"/>
                  <a:pt x="16" y="68"/>
                </a:cubicBezTo>
                <a:cubicBezTo>
                  <a:pt x="0" y="80"/>
                  <a:pt x="0" y="80"/>
                  <a:pt x="0" y="80"/>
                </a:cubicBezTo>
                <a:cubicBezTo>
                  <a:pt x="0" y="88"/>
                  <a:pt x="0" y="88"/>
                  <a:pt x="0" y="88"/>
                </a:cubicBezTo>
                <a:cubicBezTo>
                  <a:pt x="120" y="88"/>
                  <a:pt x="120" y="88"/>
                  <a:pt x="120" y="88"/>
                </a:cubicBezTo>
                <a:cubicBezTo>
                  <a:pt x="120" y="80"/>
                  <a:pt x="120" y="80"/>
                  <a:pt x="120" y="80"/>
                </a:cubicBezTo>
                <a:cubicBezTo>
                  <a:pt x="103" y="68"/>
                  <a:pt x="103" y="68"/>
                  <a:pt x="103" y="68"/>
                </a:cubicBezTo>
                <a:cubicBezTo>
                  <a:pt x="107" y="67"/>
                  <a:pt x="110" y="63"/>
                  <a:pt x="110" y="59"/>
                </a:cubicBezTo>
                <a:cubicBezTo>
                  <a:pt x="110" y="9"/>
                  <a:pt x="110" y="9"/>
                  <a:pt x="110" y="9"/>
                </a:cubicBezTo>
                <a:cubicBezTo>
                  <a:pt x="110" y="4"/>
                  <a:pt x="106" y="0"/>
                  <a:pt x="101" y="0"/>
                </a:cubicBezTo>
                <a:lnTo>
                  <a:pt x="1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7"/>
          <p:cNvSpPr>
            <a:spLocks noEditPoints="1"/>
          </p:cNvSpPr>
          <p:nvPr/>
        </p:nvSpPr>
        <p:spPr bwMode="auto">
          <a:xfrm>
            <a:off x="2032183" y="4755462"/>
            <a:ext cx="841672" cy="101756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1"/>
          <p:cNvSpPr>
            <a:spLocks noEditPoints="1"/>
          </p:cNvSpPr>
          <p:nvPr/>
        </p:nvSpPr>
        <p:spPr bwMode="auto">
          <a:xfrm>
            <a:off x="3779689" y="4802301"/>
            <a:ext cx="968366" cy="879712"/>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
          <p:cNvSpPr>
            <a:spLocks noEditPoints="1"/>
          </p:cNvSpPr>
          <p:nvPr/>
        </p:nvSpPr>
        <p:spPr bwMode="auto">
          <a:xfrm>
            <a:off x="3816983" y="1728597"/>
            <a:ext cx="817884" cy="721502"/>
          </a:xfrm>
          <a:custGeom>
            <a:avLst/>
            <a:gdLst>
              <a:gd name="T0" fmla="*/ 75 w 123"/>
              <a:gd name="T1" fmla="*/ 10 h 108"/>
              <a:gd name="T2" fmla="*/ 44 w 123"/>
              <a:gd name="T3" fmla="*/ 12 h 108"/>
              <a:gd name="T4" fmla="*/ 6 w 123"/>
              <a:gd name="T5" fmla="*/ 59 h 108"/>
              <a:gd name="T6" fmla="*/ 57 w 123"/>
              <a:gd name="T7" fmla="*/ 98 h 108"/>
              <a:gd name="T8" fmla="*/ 88 w 123"/>
              <a:gd name="T9" fmla="*/ 68 h 108"/>
              <a:gd name="T10" fmla="*/ 82 w 123"/>
              <a:gd name="T11" fmla="*/ 60 h 108"/>
              <a:gd name="T12" fmla="*/ 74 w 123"/>
              <a:gd name="T13" fmla="*/ 39 h 108"/>
              <a:gd name="T14" fmla="*/ 40 w 123"/>
              <a:gd name="T15" fmla="*/ 78 h 108"/>
              <a:gd name="T16" fmla="*/ 40 w 123"/>
              <a:gd name="T17" fmla="*/ 94 h 108"/>
              <a:gd name="T18" fmla="*/ 40 w 123"/>
              <a:gd name="T19" fmla="*/ 78 h 108"/>
              <a:gd name="T20" fmla="*/ 33 w 123"/>
              <a:gd name="T21" fmla="*/ 65 h 108"/>
              <a:gd name="T22" fmla="*/ 15 w 123"/>
              <a:gd name="T23" fmla="*/ 65 h 108"/>
              <a:gd name="T24" fmla="*/ 32 w 123"/>
              <a:gd name="T25" fmla="*/ 35 h 108"/>
              <a:gd name="T26" fmla="*/ 32 w 123"/>
              <a:gd name="T27" fmla="*/ 52 h 108"/>
              <a:gd name="T28" fmla="*/ 32 w 123"/>
              <a:gd name="T29" fmla="*/ 35 h 108"/>
              <a:gd name="T30" fmla="*/ 110 w 123"/>
              <a:gd name="T31" fmla="*/ 0 h 108"/>
              <a:gd name="T32" fmla="*/ 113 w 123"/>
              <a:gd name="T33" fmla="*/ 40 h 108"/>
              <a:gd name="T34" fmla="*/ 104 w 123"/>
              <a:gd name="T35" fmla="*/ 43 h 108"/>
              <a:gd name="T36" fmla="*/ 110 w 123"/>
              <a:gd name="T37" fmla="*/ 101 h 108"/>
              <a:gd name="T38" fmla="*/ 104 w 123"/>
              <a:gd name="T39" fmla="*/ 43 h 108"/>
              <a:gd name="T40" fmla="*/ 110 w 123"/>
              <a:gd name="T41" fmla="*/ 6 h 108"/>
              <a:gd name="T42" fmla="*/ 100 w 123"/>
              <a:gd name="T43" fmla="*/ 24 h 108"/>
              <a:gd name="T44" fmla="*/ 78 w 123"/>
              <a:gd name="T45" fmla="*/ 6 h 108"/>
              <a:gd name="T46" fmla="*/ 79 w 123"/>
              <a:gd name="T47" fmla="*/ 41 h 108"/>
              <a:gd name="T48" fmla="*/ 83 w 123"/>
              <a:gd name="T49" fmla="*/ 55 h 108"/>
              <a:gd name="T50" fmla="*/ 93 w 123"/>
              <a:gd name="T51" fmla="*/ 68 h 108"/>
              <a:gd name="T52" fmla="*/ 59 w 123"/>
              <a:gd name="T53" fmla="*/ 103 h 108"/>
              <a:gd name="T54" fmla="*/ 1 w 123"/>
              <a:gd name="T55" fmla="*/ 58 h 108"/>
              <a:gd name="T56" fmla="*/ 41 w 123"/>
              <a:gd name="T57" fmla="*/ 7 h 108"/>
              <a:gd name="T58" fmla="*/ 78 w 123"/>
              <a:gd name="T59" fmla="*/ 6 h 108"/>
              <a:gd name="T60" fmla="*/ 69 w 123"/>
              <a:gd name="T61" fmla="*/ 30 h 108"/>
              <a:gd name="T62" fmla="*/ 60 w 123"/>
              <a:gd name="T63" fmla="*/ 35 h 108"/>
              <a:gd name="T64" fmla="*/ 52 w 123"/>
              <a:gd name="T65" fmla="*/ 35 h 108"/>
              <a:gd name="T66" fmla="*/ 46 w 123"/>
              <a:gd name="T67" fmla="*/ 29 h 108"/>
              <a:gd name="T68" fmla="*/ 49 w 123"/>
              <a:gd name="T69" fmla="*/ 20 h 108"/>
              <a:gd name="T70" fmla="*/ 58 w 123"/>
              <a:gd name="T71" fmla="*/ 15 h 108"/>
              <a:gd name="T72" fmla="*/ 71 w 123"/>
              <a:gd name="T73" fmla="*/ 21 h 108"/>
              <a:gd name="T74" fmla="*/ 64 w 123"/>
              <a:gd name="T75" fmla="*/ 26 h 108"/>
              <a:gd name="T76" fmla="*/ 59 w 123"/>
              <a:gd name="T77" fmla="*/ 30 h 108"/>
              <a:gd name="T78" fmla="*/ 54 w 123"/>
              <a:gd name="T79" fmla="*/ 30 h 108"/>
              <a:gd name="T80" fmla="*/ 52 w 123"/>
              <a:gd name="T81" fmla="*/ 28 h 108"/>
              <a:gd name="T82" fmla="*/ 53 w 123"/>
              <a:gd name="T83" fmla="*/ 24 h 108"/>
              <a:gd name="T84" fmla="*/ 59 w 123"/>
              <a:gd name="T85" fmla="*/ 20 h 108"/>
              <a:gd name="T86" fmla="*/ 66 w 123"/>
              <a:gd name="T87" fmla="*/ 22 h 108"/>
              <a:gd name="T88" fmla="*/ 64 w 123"/>
              <a:gd name="T89" fmla="*/ 2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 h="108">
                <a:moveTo>
                  <a:pt x="78" y="16"/>
                </a:moveTo>
                <a:cubicBezTo>
                  <a:pt x="78" y="14"/>
                  <a:pt x="76" y="12"/>
                  <a:pt x="75" y="10"/>
                </a:cubicBezTo>
                <a:cubicBezTo>
                  <a:pt x="73" y="9"/>
                  <a:pt x="70" y="7"/>
                  <a:pt x="67" y="7"/>
                </a:cubicBezTo>
                <a:cubicBezTo>
                  <a:pt x="60" y="6"/>
                  <a:pt x="52" y="8"/>
                  <a:pt x="44" y="12"/>
                </a:cubicBezTo>
                <a:cubicBezTo>
                  <a:pt x="34" y="16"/>
                  <a:pt x="25" y="23"/>
                  <a:pt x="20" y="30"/>
                </a:cubicBezTo>
                <a:cubicBezTo>
                  <a:pt x="12" y="39"/>
                  <a:pt x="7" y="50"/>
                  <a:pt x="6" y="59"/>
                </a:cubicBezTo>
                <a:cubicBezTo>
                  <a:pt x="5" y="69"/>
                  <a:pt x="8" y="78"/>
                  <a:pt x="13" y="86"/>
                </a:cubicBezTo>
                <a:cubicBezTo>
                  <a:pt x="25" y="102"/>
                  <a:pt x="42" y="103"/>
                  <a:pt x="57" y="98"/>
                </a:cubicBezTo>
                <a:cubicBezTo>
                  <a:pt x="66" y="94"/>
                  <a:pt x="73" y="89"/>
                  <a:pt x="79" y="84"/>
                </a:cubicBezTo>
                <a:cubicBezTo>
                  <a:pt x="85" y="78"/>
                  <a:pt x="88" y="72"/>
                  <a:pt x="88" y="68"/>
                </a:cubicBezTo>
                <a:cubicBezTo>
                  <a:pt x="88" y="65"/>
                  <a:pt x="86" y="62"/>
                  <a:pt x="82" y="60"/>
                </a:cubicBezTo>
                <a:cubicBezTo>
                  <a:pt x="82" y="60"/>
                  <a:pt x="82" y="60"/>
                  <a:pt x="82" y="60"/>
                </a:cubicBezTo>
                <a:cubicBezTo>
                  <a:pt x="70" y="57"/>
                  <a:pt x="69" y="52"/>
                  <a:pt x="71" y="45"/>
                </a:cubicBezTo>
                <a:cubicBezTo>
                  <a:pt x="72" y="43"/>
                  <a:pt x="73" y="41"/>
                  <a:pt x="74" y="39"/>
                </a:cubicBezTo>
                <a:cubicBezTo>
                  <a:pt x="77" y="33"/>
                  <a:pt x="80" y="25"/>
                  <a:pt x="78" y="16"/>
                </a:cubicBezTo>
                <a:close/>
                <a:moveTo>
                  <a:pt x="40" y="78"/>
                </a:moveTo>
                <a:cubicBezTo>
                  <a:pt x="45" y="78"/>
                  <a:pt x="49" y="81"/>
                  <a:pt x="49" y="86"/>
                </a:cubicBezTo>
                <a:cubicBezTo>
                  <a:pt x="49" y="91"/>
                  <a:pt x="45" y="94"/>
                  <a:pt x="40" y="94"/>
                </a:cubicBezTo>
                <a:cubicBezTo>
                  <a:pt x="35" y="94"/>
                  <a:pt x="31" y="91"/>
                  <a:pt x="31" y="86"/>
                </a:cubicBezTo>
                <a:cubicBezTo>
                  <a:pt x="31" y="81"/>
                  <a:pt x="35" y="78"/>
                  <a:pt x="40" y="78"/>
                </a:cubicBezTo>
                <a:close/>
                <a:moveTo>
                  <a:pt x="24" y="57"/>
                </a:moveTo>
                <a:cubicBezTo>
                  <a:pt x="29" y="57"/>
                  <a:pt x="33" y="60"/>
                  <a:pt x="33" y="65"/>
                </a:cubicBezTo>
                <a:cubicBezTo>
                  <a:pt x="33" y="69"/>
                  <a:pt x="29" y="73"/>
                  <a:pt x="24" y="73"/>
                </a:cubicBezTo>
                <a:cubicBezTo>
                  <a:pt x="19" y="73"/>
                  <a:pt x="15" y="69"/>
                  <a:pt x="15" y="65"/>
                </a:cubicBezTo>
                <a:cubicBezTo>
                  <a:pt x="15" y="60"/>
                  <a:pt x="19" y="57"/>
                  <a:pt x="24" y="57"/>
                </a:cubicBezTo>
                <a:close/>
                <a:moveTo>
                  <a:pt x="32" y="35"/>
                </a:moveTo>
                <a:cubicBezTo>
                  <a:pt x="37" y="35"/>
                  <a:pt x="41" y="39"/>
                  <a:pt x="41" y="43"/>
                </a:cubicBezTo>
                <a:cubicBezTo>
                  <a:pt x="41" y="48"/>
                  <a:pt x="37" y="52"/>
                  <a:pt x="32" y="52"/>
                </a:cubicBezTo>
                <a:cubicBezTo>
                  <a:pt x="27" y="52"/>
                  <a:pt x="23" y="48"/>
                  <a:pt x="23" y="43"/>
                </a:cubicBezTo>
                <a:cubicBezTo>
                  <a:pt x="23" y="39"/>
                  <a:pt x="27" y="35"/>
                  <a:pt x="32" y="35"/>
                </a:cubicBezTo>
                <a:close/>
                <a:moveTo>
                  <a:pt x="104" y="40"/>
                </a:moveTo>
                <a:cubicBezTo>
                  <a:pt x="83" y="27"/>
                  <a:pt x="107" y="13"/>
                  <a:pt x="110" y="0"/>
                </a:cubicBezTo>
                <a:cubicBezTo>
                  <a:pt x="110" y="0"/>
                  <a:pt x="116" y="8"/>
                  <a:pt x="120" y="16"/>
                </a:cubicBezTo>
                <a:cubicBezTo>
                  <a:pt x="123" y="26"/>
                  <a:pt x="122" y="35"/>
                  <a:pt x="113" y="40"/>
                </a:cubicBezTo>
                <a:cubicBezTo>
                  <a:pt x="104" y="40"/>
                  <a:pt x="104" y="40"/>
                  <a:pt x="104" y="40"/>
                </a:cubicBezTo>
                <a:close/>
                <a:moveTo>
                  <a:pt x="104" y="43"/>
                </a:moveTo>
                <a:cubicBezTo>
                  <a:pt x="107" y="43"/>
                  <a:pt x="110" y="43"/>
                  <a:pt x="113" y="43"/>
                </a:cubicBezTo>
                <a:cubicBezTo>
                  <a:pt x="117" y="64"/>
                  <a:pt x="113" y="83"/>
                  <a:pt x="110" y="101"/>
                </a:cubicBezTo>
                <a:cubicBezTo>
                  <a:pt x="107" y="101"/>
                  <a:pt x="110" y="101"/>
                  <a:pt x="107" y="101"/>
                </a:cubicBezTo>
                <a:cubicBezTo>
                  <a:pt x="104" y="81"/>
                  <a:pt x="100" y="62"/>
                  <a:pt x="104" y="43"/>
                </a:cubicBezTo>
                <a:close/>
                <a:moveTo>
                  <a:pt x="102" y="35"/>
                </a:moveTo>
                <a:cubicBezTo>
                  <a:pt x="104" y="25"/>
                  <a:pt x="108" y="17"/>
                  <a:pt x="110" y="6"/>
                </a:cubicBezTo>
                <a:cubicBezTo>
                  <a:pt x="110" y="6"/>
                  <a:pt x="109" y="9"/>
                  <a:pt x="108" y="11"/>
                </a:cubicBezTo>
                <a:cubicBezTo>
                  <a:pt x="106" y="13"/>
                  <a:pt x="101" y="18"/>
                  <a:pt x="100" y="24"/>
                </a:cubicBezTo>
                <a:cubicBezTo>
                  <a:pt x="98" y="31"/>
                  <a:pt x="102" y="35"/>
                  <a:pt x="102" y="35"/>
                </a:cubicBezTo>
                <a:close/>
                <a:moveTo>
                  <a:pt x="78" y="6"/>
                </a:moveTo>
                <a:cubicBezTo>
                  <a:pt x="81" y="8"/>
                  <a:pt x="83" y="11"/>
                  <a:pt x="83" y="15"/>
                </a:cubicBezTo>
                <a:cubicBezTo>
                  <a:pt x="86" y="26"/>
                  <a:pt x="82" y="34"/>
                  <a:pt x="79" y="41"/>
                </a:cubicBezTo>
                <a:cubicBezTo>
                  <a:pt x="78" y="43"/>
                  <a:pt x="77" y="45"/>
                  <a:pt x="76" y="47"/>
                </a:cubicBezTo>
                <a:cubicBezTo>
                  <a:pt x="75" y="50"/>
                  <a:pt x="76" y="53"/>
                  <a:pt x="83" y="55"/>
                </a:cubicBezTo>
                <a:cubicBezTo>
                  <a:pt x="83" y="55"/>
                  <a:pt x="83" y="55"/>
                  <a:pt x="83" y="55"/>
                </a:cubicBezTo>
                <a:cubicBezTo>
                  <a:pt x="90" y="58"/>
                  <a:pt x="93" y="62"/>
                  <a:pt x="93" y="68"/>
                </a:cubicBezTo>
                <a:cubicBezTo>
                  <a:pt x="93" y="74"/>
                  <a:pt x="89" y="81"/>
                  <a:pt x="83" y="87"/>
                </a:cubicBezTo>
                <a:cubicBezTo>
                  <a:pt x="77" y="94"/>
                  <a:pt x="68" y="99"/>
                  <a:pt x="59" y="103"/>
                </a:cubicBezTo>
                <a:cubicBezTo>
                  <a:pt x="42" y="108"/>
                  <a:pt x="22" y="107"/>
                  <a:pt x="9" y="89"/>
                </a:cubicBezTo>
                <a:cubicBezTo>
                  <a:pt x="3" y="81"/>
                  <a:pt x="0" y="70"/>
                  <a:pt x="1" y="58"/>
                </a:cubicBezTo>
                <a:cubicBezTo>
                  <a:pt x="2" y="48"/>
                  <a:pt x="7" y="37"/>
                  <a:pt x="16" y="27"/>
                </a:cubicBezTo>
                <a:cubicBezTo>
                  <a:pt x="22" y="19"/>
                  <a:pt x="31" y="12"/>
                  <a:pt x="41" y="7"/>
                </a:cubicBezTo>
                <a:cubicBezTo>
                  <a:pt x="50" y="3"/>
                  <a:pt x="60" y="0"/>
                  <a:pt x="68" y="2"/>
                </a:cubicBezTo>
                <a:cubicBezTo>
                  <a:pt x="72" y="2"/>
                  <a:pt x="75" y="4"/>
                  <a:pt x="78" y="6"/>
                </a:cubicBezTo>
                <a:close/>
                <a:moveTo>
                  <a:pt x="71" y="21"/>
                </a:moveTo>
                <a:cubicBezTo>
                  <a:pt x="71" y="24"/>
                  <a:pt x="71" y="27"/>
                  <a:pt x="69" y="30"/>
                </a:cubicBezTo>
                <a:cubicBezTo>
                  <a:pt x="67" y="32"/>
                  <a:pt x="64" y="34"/>
                  <a:pt x="61" y="35"/>
                </a:cubicBezTo>
                <a:cubicBezTo>
                  <a:pt x="61" y="35"/>
                  <a:pt x="60" y="35"/>
                  <a:pt x="60" y="35"/>
                </a:cubicBezTo>
                <a:cubicBezTo>
                  <a:pt x="60" y="35"/>
                  <a:pt x="60" y="35"/>
                  <a:pt x="60" y="35"/>
                </a:cubicBezTo>
                <a:cubicBezTo>
                  <a:pt x="57" y="36"/>
                  <a:pt x="54" y="36"/>
                  <a:pt x="52" y="35"/>
                </a:cubicBezTo>
                <a:cubicBezTo>
                  <a:pt x="49" y="34"/>
                  <a:pt x="47" y="32"/>
                  <a:pt x="47" y="29"/>
                </a:cubicBezTo>
                <a:cubicBezTo>
                  <a:pt x="47" y="29"/>
                  <a:pt x="46" y="29"/>
                  <a:pt x="46" y="29"/>
                </a:cubicBezTo>
                <a:cubicBezTo>
                  <a:pt x="46" y="29"/>
                  <a:pt x="46" y="29"/>
                  <a:pt x="46" y="29"/>
                </a:cubicBezTo>
                <a:cubicBezTo>
                  <a:pt x="46" y="26"/>
                  <a:pt x="47" y="23"/>
                  <a:pt x="49" y="20"/>
                </a:cubicBezTo>
                <a:cubicBezTo>
                  <a:pt x="50" y="18"/>
                  <a:pt x="53" y="16"/>
                  <a:pt x="56" y="15"/>
                </a:cubicBezTo>
                <a:cubicBezTo>
                  <a:pt x="57" y="15"/>
                  <a:pt x="57" y="15"/>
                  <a:pt x="58" y="15"/>
                </a:cubicBezTo>
                <a:cubicBezTo>
                  <a:pt x="60" y="14"/>
                  <a:pt x="63" y="14"/>
                  <a:pt x="65" y="15"/>
                </a:cubicBezTo>
                <a:cubicBezTo>
                  <a:pt x="68" y="16"/>
                  <a:pt x="70" y="18"/>
                  <a:pt x="71" y="21"/>
                </a:cubicBezTo>
                <a:cubicBezTo>
                  <a:pt x="71" y="21"/>
                  <a:pt x="71" y="21"/>
                  <a:pt x="71" y="21"/>
                </a:cubicBezTo>
                <a:close/>
                <a:moveTo>
                  <a:pt x="64" y="26"/>
                </a:moveTo>
                <a:cubicBezTo>
                  <a:pt x="63" y="28"/>
                  <a:pt x="62" y="29"/>
                  <a:pt x="59" y="30"/>
                </a:cubicBezTo>
                <a:cubicBezTo>
                  <a:pt x="59" y="30"/>
                  <a:pt x="59" y="30"/>
                  <a:pt x="59" y="30"/>
                </a:cubicBezTo>
                <a:cubicBezTo>
                  <a:pt x="59" y="30"/>
                  <a:pt x="59" y="30"/>
                  <a:pt x="59" y="30"/>
                </a:cubicBezTo>
                <a:cubicBezTo>
                  <a:pt x="57" y="31"/>
                  <a:pt x="55" y="30"/>
                  <a:pt x="54" y="30"/>
                </a:cubicBezTo>
                <a:cubicBezTo>
                  <a:pt x="53" y="29"/>
                  <a:pt x="52" y="29"/>
                  <a:pt x="52" y="28"/>
                </a:cubicBezTo>
                <a:cubicBezTo>
                  <a:pt x="52" y="28"/>
                  <a:pt x="52" y="28"/>
                  <a:pt x="52" y="28"/>
                </a:cubicBezTo>
                <a:cubicBezTo>
                  <a:pt x="52" y="28"/>
                  <a:pt x="52" y="28"/>
                  <a:pt x="52" y="28"/>
                </a:cubicBezTo>
                <a:cubicBezTo>
                  <a:pt x="51" y="26"/>
                  <a:pt x="52" y="25"/>
                  <a:pt x="53" y="24"/>
                </a:cubicBezTo>
                <a:cubicBezTo>
                  <a:pt x="54" y="22"/>
                  <a:pt x="56" y="21"/>
                  <a:pt x="58" y="20"/>
                </a:cubicBezTo>
                <a:cubicBezTo>
                  <a:pt x="58" y="20"/>
                  <a:pt x="58" y="20"/>
                  <a:pt x="59" y="20"/>
                </a:cubicBezTo>
                <a:cubicBezTo>
                  <a:pt x="60" y="20"/>
                  <a:pt x="62" y="20"/>
                  <a:pt x="63" y="20"/>
                </a:cubicBezTo>
                <a:cubicBezTo>
                  <a:pt x="64" y="21"/>
                  <a:pt x="65" y="21"/>
                  <a:pt x="66" y="22"/>
                </a:cubicBezTo>
                <a:cubicBezTo>
                  <a:pt x="66" y="22"/>
                  <a:pt x="66" y="22"/>
                  <a:pt x="66" y="23"/>
                </a:cubicBezTo>
                <a:cubicBezTo>
                  <a:pt x="66" y="24"/>
                  <a:pt x="65" y="25"/>
                  <a:pt x="64" y="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69" name="直接连接符 68"/>
          <p:cNvCxnSpPr>
            <a:stCxn id="59" idx="3"/>
            <a:endCxn id="70" idx="1"/>
          </p:cNvCxnSpPr>
          <p:nvPr/>
        </p:nvCxnSpPr>
        <p:spPr>
          <a:xfrm>
            <a:off x="4216010" y="3679972"/>
            <a:ext cx="2569755" cy="2410"/>
          </a:xfrm>
          <a:prstGeom prst="line">
            <a:avLst/>
          </a:prstGeom>
          <a:ln w="317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0" name="等腰三角形 69"/>
          <p:cNvSpPr/>
          <p:nvPr/>
        </p:nvSpPr>
        <p:spPr>
          <a:xfrm rot="19805614">
            <a:off x="6740605" y="3592355"/>
            <a:ext cx="159410" cy="1403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922645" y="1051219"/>
            <a:ext cx="4574030" cy="5257506"/>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2" name="Freeform 29"/>
          <p:cNvSpPr>
            <a:spLocks noEditPoints="1"/>
          </p:cNvSpPr>
          <p:nvPr/>
        </p:nvSpPr>
        <p:spPr bwMode="auto">
          <a:xfrm>
            <a:off x="8858029" y="1387623"/>
            <a:ext cx="703263" cy="904875"/>
          </a:xfrm>
          <a:custGeom>
            <a:avLst/>
            <a:gdLst>
              <a:gd name="T0" fmla="*/ 114 w 185"/>
              <a:gd name="T1" fmla="*/ 191 h 238"/>
              <a:gd name="T2" fmla="*/ 91 w 185"/>
              <a:gd name="T3" fmla="*/ 138 h 238"/>
              <a:gd name="T4" fmla="*/ 13 w 185"/>
              <a:gd name="T5" fmla="*/ 176 h 238"/>
              <a:gd name="T6" fmla="*/ 46 w 185"/>
              <a:gd name="T7" fmla="*/ 124 h 238"/>
              <a:gd name="T8" fmla="*/ 60 w 185"/>
              <a:gd name="T9" fmla="*/ 133 h 238"/>
              <a:gd name="T10" fmla="*/ 75 w 185"/>
              <a:gd name="T11" fmla="*/ 138 h 238"/>
              <a:gd name="T12" fmla="*/ 91 w 185"/>
              <a:gd name="T13" fmla="*/ 139 h 238"/>
              <a:gd name="T14" fmla="*/ 79 w 185"/>
              <a:gd name="T15" fmla="*/ 143 h 238"/>
              <a:gd name="T16" fmla="*/ 62 w 185"/>
              <a:gd name="T17" fmla="*/ 139 h 238"/>
              <a:gd name="T18" fmla="*/ 46 w 185"/>
              <a:gd name="T19" fmla="*/ 130 h 238"/>
              <a:gd name="T20" fmla="*/ 33 w 185"/>
              <a:gd name="T21" fmla="*/ 118 h 238"/>
              <a:gd name="T22" fmla="*/ 23 w 185"/>
              <a:gd name="T23" fmla="*/ 103 h 238"/>
              <a:gd name="T24" fmla="*/ 17 w 185"/>
              <a:gd name="T25" fmla="*/ 85 h 238"/>
              <a:gd name="T26" fmla="*/ 16 w 185"/>
              <a:gd name="T27" fmla="*/ 67 h 238"/>
              <a:gd name="T28" fmla="*/ 20 w 185"/>
              <a:gd name="T29" fmla="*/ 50 h 238"/>
              <a:gd name="T30" fmla="*/ 27 w 185"/>
              <a:gd name="T31" fmla="*/ 33 h 238"/>
              <a:gd name="T32" fmla="*/ 39 w 185"/>
              <a:gd name="T33" fmla="*/ 19 h 238"/>
              <a:gd name="T34" fmla="*/ 53 w 185"/>
              <a:gd name="T35" fmla="*/ 9 h 238"/>
              <a:gd name="T36" fmla="*/ 70 w 185"/>
              <a:gd name="T37" fmla="*/ 2 h 238"/>
              <a:gd name="T38" fmla="*/ 88 w 185"/>
              <a:gd name="T39" fmla="*/ 0 h 238"/>
              <a:gd name="T40" fmla="*/ 106 w 185"/>
              <a:gd name="T41" fmla="*/ 2 h 238"/>
              <a:gd name="T42" fmla="*/ 123 w 185"/>
              <a:gd name="T43" fmla="*/ 9 h 238"/>
              <a:gd name="T44" fmla="*/ 138 w 185"/>
              <a:gd name="T45" fmla="*/ 19 h 238"/>
              <a:gd name="T46" fmla="*/ 149 w 185"/>
              <a:gd name="T47" fmla="*/ 33 h 238"/>
              <a:gd name="T48" fmla="*/ 157 w 185"/>
              <a:gd name="T49" fmla="*/ 50 h 238"/>
              <a:gd name="T50" fmla="*/ 160 w 185"/>
              <a:gd name="T51" fmla="*/ 67 h 238"/>
              <a:gd name="T52" fmla="*/ 159 w 185"/>
              <a:gd name="T53" fmla="*/ 85 h 238"/>
              <a:gd name="T54" fmla="*/ 153 w 185"/>
              <a:gd name="T55" fmla="*/ 103 h 238"/>
              <a:gd name="T56" fmla="*/ 88 w 185"/>
              <a:gd name="T57" fmla="*/ 114 h 238"/>
              <a:gd name="T58" fmla="*/ 105 w 185"/>
              <a:gd name="T59" fmla="*/ 145 h 238"/>
              <a:gd name="T60" fmla="*/ 107 w 185"/>
              <a:gd name="T61" fmla="*/ 136 h 238"/>
              <a:gd name="T62" fmla="*/ 107 w 185"/>
              <a:gd name="T63" fmla="*/ 136 h 238"/>
              <a:gd name="T64" fmla="*/ 115 w 185"/>
              <a:gd name="T65" fmla="*/ 129 h 238"/>
              <a:gd name="T66" fmla="*/ 128 w 185"/>
              <a:gd name="T67" fmla="*/ 129 h 238"/>
              <a:gd name="T68" fmla="*/ 136 w 185"/>
              <a:gd name="T69" fmla="*/ 128 h 238"/>
              <a:gd name="T70" fmla="*/ 136 w 185"/>
              <a:gd name="T71" fmla="*/ 119 h 238"/>
              <a:gd name="T72" fmla="*/ 136 w 185"/>
              <a:gd name="T73" fmla="*/ 119 h 238"/>
              <a:gd name="T74" fmla="*/ 139 w 185"/>
              <a:gd name="T75" fmla="*/ 109 h 238"/>
              <a:gd name="T76" fmla="*/ 147 w 185"/>
              <a:gd name="T77" fmla="*/ 103 h 238"/>
              <a:gd name="T78" fmla="*/ 44 w 185"/>
              <a:gd name="T79" fmla="*/ 74 h 238"/>
              <a:gd name="T80" fmla="*/ 88 w 185"/>
              <a:gd name="T81" fmla="*/ 19 h 238"/>
              <a:gd name="T82" fmla="*/ 88 w 185"/>
              <a:gd name="T83" fmla="*/ 125 h 238"/>
              <a:gd name="T84" fmla="*/ 88 w 185"/>
              <a:gd name="T85" fmla="*/ 19 h 238"/>
              <a:gd name="T86" fmla="*/ 38 w 185"/>
              <a:gd name="T87" fmla="*/ 72 h 238"/>
              <a:gd name="T88" fmla="*/ 139 w 185"/>
              <a:gd name="T89" fmla="*/ 72 h 238"/>
              <a:gd name="T90" fmla="*/ 117 w 185"/>
              <a:gd name="T91" fmla="*/ 199 h 238"/>
              <a:gd name="T92" fmla="*/ 185 w 185"/>
              <a:gd name="T93" fmla="*/ 211 h 238"/>
              <a:gd name="T94" fmla="*/ 122 w 185"/>
              <a:gd name="T95" fmla="*/ 214 h 238"/>
              <a:gd name="T96" fmla="*/ 172 w 185"/>
              <a:gd name="T97" fmla="*/ 175 h 238"/>
              <a:gd name="T98" fmla="*/ 9 w 185"/>
              <a:gd name="T99" fmla="*/ 189 h 238"/>
              <a:gd name="T100" fmla="*/ 61 w 185"/>
              <a:gd name="T101" fmla="*/ 222 h 238"/>
              <a:gd name="T102" fmla="*/ 36 w 185"/>
              <a:gd name="T103" fmla="*/ 20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238">
                <a:moveTo>
                  <a:pt x="147" y="103"/>
                </a:moveTo>
                <a:cubicBezTo>
                  <a:pt x="170" y="167"/>
                  <a:pt x="170" y="167"/>
                  <a:pt x="170" y="167"/>
                </a:cubicBezTo>
                <a:cubicBezTo>
                  <a:pt x="133" y="162"/>
                  <a:pt x="133" y="162"/>
                  <a:pt x="133" y="162"/>
                </a:cubicBezTo>
                <a:cubicBezTo>
                  <a:pt x="114" y="191"/>
                  <a:pt x="114" y="191"/>
                  <a:pt x="114" y="191"/>
                </a:cubicBezTo>
                <a:cubicBezTo>
                  <a:pt x="98" y="142"/>
                  <a:pt x="98" y="142"/>
                  <a:pt x="98" y="142"/>
                </a:cubicBezTo>
                <a:cubicBezTo>
                  <a:pt x="97" y="143"/>
                  <a:pt x="97" y="143"/>
                  <a:pt x="97" y="143"/>
                </a:cubicBezTo>
                <a:cubicBezTo>
                  <a:pt x="92" y="135"/>
                  <a:pt x="92" y="135"/>
                  <a:pt x="92" y="135"/>
                </a:cubicBezTo>
                <a:cubicBezTo>
                  <a:pt x="91" y="138"/>
                  <a:pt x="91" y="138"/>
                  <a:pt x="91" y="138"/>
                </a:cubicBezTo>
                <a:cubicBezTo>
                  <a:pt x="69" y="199"/>
                  <a:pt x="69" y="199"/>
                  <a:pt x="69" y="199"/>
                </a:cubicBezTo>
                <a:cubicBezTo>
                  <a:pt x="50" y="170"/>
                  <a:pt x="50" y="170"/>
                  <a:pt x="50" y="170"/>
                </a:cubicBezTo>
                <a:cubicBezTo>
                  <a:pt x="14" y="175"/>
                  <a:pt x="14" y="175"/>
                  <a:pt x="14" y="175"/>
                </a:cubicBezTo>
                <a:cubicBezTo>
                  <a:pt x="13" y="176"/>
                  <a:pt x="13" y="176"/>
                  <a:pt x="13" y="176"/>
                </a:cubicBezTo>
                <a:cubicBezTo>
                  <a:pt x="33" y="121"/>
                  <a:pt x="33" y="121"/>
                  <a:pt x="33" y="121"/>
                </a:cubicBezTo>
                <a:cubicBezTo>
                  <a:pt x="41" y="119"/>
                  <a:pt x="41" y="119"/>
                  <a:pt x="41" y="119"/>
                </a:cubicBezTo>
                <a:cubicBezTo>
                  <a:pt x="37" y="128"/>
                  <a:pt x="37" y="128"/>
                  <a:pt x="37" y="128"/>
                </a:cubicBezTo>
                <a:cubicBezTo>
                  <a:pt x="46" y="124"/>
                  <a:pt x="46" y="124"/>
                  <a:pt x="46" y="124"/>
                </a:cubicBezTo>
                <a:cubicBezTo>
                  <a:pt x="44" y="134"/>
                  <a:pt x="44" y="134"/>
                  <a:pt x="44" y="134"/>
                </a:cubicBezTo>
                <a:cubicBezTo>
                  <a:pt x="53" y="129"/>
                  <a:pt x="53" y="129"/>
                  <a:pt x="53" y="129"/>
                </a:cubicBezTo>
                <a:cubicBezTo>
                  <a:pt x="52" y="139"/>
                  <a:pt x="52" y="139"/>
                  <a:pt x="52" y="139"/>
                </a:cubicBezTo>
                <a:cubicBezTo>
                  <a:pt x="60" y="133"/>
                  <a:pt x="60" y="133"/>
                  <a:pt x="60" y="133"/>
                </a:cubicBezTo>
                <a:cubicBezTo>
                  <a:pt x="60" y="142"/>
                  <a:pt x="60" y="142"/>
                  <a:pt x="60" y="142"/>
                </a:cubicBezTo>
                <a:cubicBezTo>
                  <a:pt x="67" y="136"/>
                  <a:pt x="67" y="136"/>
                  <a:pt x="67" y="136"/>
                </a:cubicBezTo>
                <a:cubicBezTo>
                  <a:pt x="69" y="145"/>
                  <a:pt x="69" y="145"/>
                  <a:pt x="69" y="145"/>
                </a:cubicBezTo>
                <a:cubicBezTo>
                  <a:pt x="75" y="138"/>
                  <a:pt x="75" y="138"/>
                  <a:pt x="75" y="138"/>
                </a:cubicBezTo>
                <a:cubicBezTo>
                  <a:pt x="78" y="147"/>
                  <a:pt x="78" y="147"/>
                  <a:pt x="78" y="147"/>
                </a:cubicBezTo>
                <a:cubicBezTo>
                  <a:pt x="83" y="139"/>
                  <a:pt x="83" y="139"/>
                  <a:pt x="83" y="139"/>
                </a:cubicBezTo>
                <a:cubicBezTo>
                  <a:pt x="87" y="147"/>
                  <a:pt x="87" y="147"/>
                  <a:pt x="87" y="147"/>
                </a:cubicBezTo>
                <a:cubicBezTo>
                  <a:pt x="91" y="139"/>
                  <a:pt x="91" y="139"/>
                  <a:pt x="91" y="139"/>
                </a:cubicBezTo>
                <a:cubicBezTo>
                  <a:pt x="91" y="138"/>
                  <a:pt x="91" y="138"/>
                  <a:pt x="91" y="138"/>
                </a:cubicBezTo>
                <a:cubicBezTo>
                  <a:pt x="88" y="144"/>
                  <a:pt x="88" y="144"/>
                  <a:pt x="88" y="144"/>
                </a:cubicBezTo>
                <a:cubicBezTo>
                  <a:pt x="84" y="135"/>
                  <a:pt x="84" y="135"/>
                  <a:pt x="84" y="135"/>
                </a:cubicBezTo>
                <a:cubicBezTo>
                  <a:pt x="79" y="143"/>
                  <a:pt x="79" y="143"/>
                  <a:pt x="79" y="143"/>
                </a:cubicBezTo>
                <a:cubicBezTo>
                  <a:pt x="76" y="134"/>
                  <a:pt x="76" y="134"/>
                  <a:pt x="76" y="134"/>
                </a:cubicBezTo>
                <a:cubicBezTo>
                  <a:pt x="70" y="142"/>
                  <a:pt x="70" y="142"/>
                  <a:pt x="70" y="142"/>
                </a:cubicBezTo>
                <a:cubicBezTo>
                  <a:pt x="69" y="132"/>
                  <a:pt x="69" y="132"/>
                  <a:pt x="69" y="132"/>
                </a:cubicBezTo>
                <a:cubicBezTo>
                  <a:pt x="62" y="139"/>
                  <a:pt x="62" y="139"/>
                  <a:pt x="62" y="139"/>
                </a:cubicBezTo>
                <a:cubicBezTo>
                  <a:pt x="61" y="129"/>
                  <a:pt x="61" y="129"/>
                  <a:pt x="61" y="129"/>
                </a:cubicBezTo>
                <a:cubicBezTo>
                  <a:pt x="53" y="135"/>
                  <a:pt x="53" y="135"/>
                  <a:pt x="53" y="135"/>
                </a:cubicBezTo>
                <a:cubicBezTo>
                  <a:pt x="54" y="125"/>
                  <a:pt x="54" y="125"/>
                  <a:pt x="54" y="125"/>
                </a:cubicBezTo>
                <a:cubicBezTo>
                  <a:pt x="46" y="130"/>
                  <a:pt x="46" y="130"/>
                  <a:pt x="46" y="130"/>
                </a:cubicBezTo>
                <a:cubicBezTo>
                  <a:pt x="48" y="121"/>
                  <a:pt x="48" y="121"/>
                  <a:pt x="48" y="121"/>
                </a:cubicBezTo>
                <a:cubicBezTo>
                  <a:pt x="39" y="125"/>
                  <a:pt x="39" y="125"/>
                  <a:pt x="39" y="125"/>
                </a:cubicBezTo>
                <a:cubicBezTo>
                  <a:pt x="42" y="115"/>
                  <a:pt x="42" y="115"/>
                  <a:pt x="42" y="115"/>
                </a:cubicBezTo>
                <a:cubicBezTo>
                  <a:pt x="33" y="118"/>
                  <a:pt x="33" y="118"/>
                  <a:pt x="33" y="118"/>
                </a:cubicBezTo>
                <a:cubicBezTo>
                  <a:pt x="37" y="109"/>
                  <a:pt x="37" y="109"/>
                  <a:pt x="37" y="109"/>
                </a:cubicBezTo>
                <a:cubicBezTo>
                  <a:pt x="27" y="111"/>
                  <a:pt x="27" y="111"/>
                  <a:pt x="27" y="111"/>
                </a:cubicBezTo>
                <a:cubicBezTo>
                  <a:pt x="33" y="102"/>
                  <a:pt x="33" y="102"/>
                  <a:pt x="33" y="102"/>
                </a:cubicBezTo>
                <a:cubicBezTo>
                  <a:pt x="23" y="103"/>
                  <a:pt x="23" y="103"/>
                  <a:pt x="23" y="103"/>
                </a:cubicBezTo>
                <a:cubicBezTo>
                  <a:pt x="29" y="95"/>
                  <a:pt x="29" y="95"/>
                  <a:pt x="29" y="95"/>
                </a:cubicBezTo>
                <a:cubicBezTo>
                  <a:pt x="20" y="94"/>
                  <a:pt x="20" y="94"/>
                  <a:pt x="20" y="94"/>
                </a:cubicBezTo>
                <a:cubicBezTo>
                  <a:pt x="27" y="88"/>
                  <a:pt x="27" y="88"/>
                  <a:pt x="27" y="88"/>
                </a:cubicBezTo>
                <a:cubicBezTo>
                  <a:pt x="17" y="85"/>
                  <a:pt x="17" y="85"/>
                  <a:pt x="17" y="85"/>
                </a:cubicBezTo>
                <a:cubicBezTo>
                  <a:pt x="25" y="80"/>
                  <a:pt x="25" y="80"/>
                  <a:pt x="25" y="80"/>
                </a:cubicBezTo>
                <a:cubicBezTo>
                  <a:pt x="16" y="76"/>
                  <a:pt x="16" y="76"/>
                  <a:pt x="16" y="76"/>
                </a:cubicBezTo>
                <a:cubicBezTo>
                  <a:pt x="25" y="72"/>
                  <a:pt x="25" y="72"/>
                  <a:pt x="25" y="72"/>
                </a:cubicBezTo>
                <a:cubicBezTo>
                  <a:pt x="16" y="67"/>
                  <a:pt x="16" y="67"/>
                  <a:pt x="16" y="67"/>
                </a:cubicBezTo>
                <a:cubicBezTo>
                  <a:pt x="25" y="64"/>
                  <a:pt x="25" y="64"/>
                  <a:pt x="25" y="64"/>
                </a:cubicBezTo>
                <a:cubicBezTo>
                  <a:pt x="17" y="58"/>
                  <a:pt x="17" y="58"/>
                  <a:pt x="17" y="58"/>
                </a:cubicBezTo>
                <a:cubicBezTo>
                  <a:pt x="27" y="56"/>
                  <a:pt x="27" y="56"/>
                  <a:pt x="27" y="56"/>
                </a:cubicBezTo>
                <a:cubicBezTo>
                  <a:pt x="20" y="50"/>
                  <a:pt x="20" y="50"/>
                  <a:pt x="20" y="50"/>
                </a:cubicBezTo>
                <a:cubicBezTo>
                  <a:pt x="29" y="49"/>
                  <a:pt x="29" y="49"/>
                  <a:pt x="29" y="49"/>
                </a:cubicBezTo>
                <a:cubicBezTo>
                  <a:pt x="23" y="41"/>
                  <a:pt x="23" y="41"/>
                  <a:pt x="23" y="41"/>
                </a:cubicBezTo>
                <a:cubicBezTo>
                  <a:pt x="33" y="41"/>
                  <a:pt x="33" y="41"/>
                  <a:pt x="33" y="41"/>
                </a:cubicBezTo>
                <a:cubicBezTo>
                  <a:pt x="27" y="33"/>
                  <a:pt x="27" y="33"/>
                  <a:pt x="27" y="33"/>
                </a:cubicBezTo>
                <a:cubicBezTo>
                  <a:pt x="37" y="35"/>
                  <a:pt x="37" y="35"/>
                  <a:pt x="37" y="35"/>
                </a:cubicBezTo>
                <a:cubicBezTo>
                  <a:pt x="33" y="26"/>
                  <a:pt x="33" y="26"/>
                  <a:pt x="33" y="26"/>
                </a:cubicBezTo>
                <a:cubicBezTo>
                  <a:pt x="42" y="29"/>
                  <a:pt x="42" y="29"/>
                  <a:pt x="42" y="29"/>
                </a:cubicBezTo>
                <a:cubicBezTo>
                  <a:pt x="39" y="19"/>
                  <a:pt x="39" y="19"/>
                  <a:pt x="39" y="19"/>
                </a:cubicBezTo>
                <a:cubicBezTo>
                  <a:pt x="48" y="23"/>
                  <a:pt x="48" y="23"/>
                  <a:pt x="48" y="23"/>
                </a:cubicBezTo>
                <a:cubicBezTo>
                  <a:pt x="46" y="14"/>
                  <a:pt x="46" y="14"/>
                  <a:pt x="46" y="14"/>
                </a:cubicBezTo>
                <a:cubicBezTo>
                  <a:pt x="54" y="19"/>
                  <a:pt x="54" y="19"/>
                  <a:pt x="54" y="19"/>
                </a:cubicBezTo>
                <a:cubicBezTo>
                  <a:pt x="53" y="9"/>
                  <a:pt x="53" y="9"/>
                  <a:pt x="53" y="9"/>
                </a:cubicBezTo>
                <a:cubicBezTo>
                  <a:pt x="61" y="15"/>
                  <a:pt x="61" y="15"/>
                  <a:pt x="61" y="15"/>
                </a:cubicBezTo>
                <a:cubicBezTo>
                  <a:pt x="62" y="5"/>
                  <a:pt x="62" y="5"/>
                  <a:pt x="62" y="5"/>
                </a:cubicBezTo>
                <a:cubicBezTo>
                  <a:pt x="69" y="12"/>
                  <a:pt x="69" y="12"/>
                  <a:pt x="69" y="12"/>
                </a:cubicBezTo>
                <a:cubicBezTo>
                  <a:pt x="70" y="2"/>
                  <a:pt x="70" y="2"/>
                  <a:pt x="70" y="2"/>
                </a:cubicBezTo>
                <a:cubicBezTo>
                  <a:pt x="76" y="10"/>
                  <a:pt x="76" y="10"/>
                  <a:pt x="76" y="10"/>
                </a:cubicBezTo>
                <a:cubicBezTo>
                  <a:pt x="79" y="0"/>
                  <a:pt x="79" y="0"/>
                  <a:pt x="79" y="0"/>
                </a:cubicBezTo>
                <a:cubicBezTo>
                  <a:pt x="84" y="9"/>
                  <a:pt x="84" y="9"/>
                  <a:pt x="84" y="9"/>
                </a:cubicBezTo>
                <a:cubicBezTo>
                  <a:pt x="88" y="0"/>
                  <a:pt x="88" y="0"/>
                  <a:pt x="88" y="0"/>
                </a:cubicBezTo>
                <a:cubicBezTo>
                  <a:pt x="92" y="9"/>
                  <a:pt x="92" y="9"/>
                  <a:pt x="92" y="9"/>
                </a:cubicBezTo>
                <a:cubicBezTo>
                  <a:pt x="97" y="0"/>
                  <a:pt x="97" y="0"/>
                  <a:pt x="97" y="0"/>
                </a:cubicBezTo>
                <a:cubicBezTo>
                  <a:pt x="100" y="10"/>
                  <a:pt x="100" y="10"/>
                  <a:pt x="100" y="10"/>
                </a:cubicBezTo>
                <a:cubicBezTo>
                  <a:pt x="106" y="2"/>
                  <a:pt x="106" y="2"/>
                  <a:pt x="106" y="2"/>
                </a:cubicBezTo>
                <a:cubicBezTo>
                  <a:pt x="108" y="12"/>
                  <a:pt x="108" y="12"/>
                  <a:pt x="108" y="12"/>
                </a:cubicBezTo>
                <a:cubicBezTo>
                  <a:pt x="115" y="5"/>
                  <a:pt x="115" y="5"/>
                  <a:pt x="115" y="5"/>
                </a:cubicBezTo>
                <a:cubicBezTo>
                  <a:pt x="115" y="15"/>
                  <a:pt x="115" y="15"/>
                  <a:pt x="115" y="15"/>
                </a:cubicBezTo>
                <a:cubicBezTo>
                  <a:pt x="123" y="9"/>
                  <a:pt x="123" y="9"/>
                  <a:pt x="123" y="9"/>
                </a:cubicBezTo>
                <a:cubicBezTo>
                  <a:pt x="122" y="19"/>
                  <a:pt x="122" y="19"/>
                  <a:pt x="122" y="19"/>
                </a:cubicBezTo>
                <a:cubicBezTo>
                  <a:pt x="131" y="14"/>
                  <a:pt x="131" y="14"/>
                  <a:pt x="131" y="14"/>
                </a:cubicBezTo>
                <a:cubicBezTo>
                  <a:pt x="129" y="23"/>
                  <a:pt x="129" y="23"/>
                  <a:pt x="129" y="23"/>
                </a:cubicBezTo>
                <a:cubicBezTo>
                  <a:pt x="138" y="19"/>
                  <a:pt x="138" y="19"/>
                  <a:pt x="138" y="19"/>
                </a:cubicBezTo>
                <a:cubicBezTo>
                  <a:pt x="134" y="29"/>
                  <a:pt x="134" y="29"/>
                  <a:pt x="134" y="29"/>
                </a:cubicBezTo>
                <a:cubicBezTo>
                  <a:pt x="144" y="26"/>
                  <a:pt x="144" y="26"/>
                  <a:pt x="144" y="26"/>
                </a:cubicBezTo>
                <a:cubicBezTo>
                  <a:pt x="139" y="35"/>
                  <a:pt x="139" y="35"/>
                  <a:pt x="139" y="35"/>
                </a:cubicBezTo>
                <a:cubicBezTo>
                  <a:pt x="149" y="33"/>
                  <a:pt x="149" y="33"/>
                  <a:pt x="149" y="33"/>
                </a:cubicBezTo>
                <a:cubicBezTo>
                  <a:pt x="144" y="41"/>
                  <a:pt x="144" y="41"/>
                  <a:pt x="144" y="41"/>
                </a:cubicBezTo>
                <a:cubicBezTo>
                  <a:pt x="153" y="41"/>
                  <a:pt x="153" y="41"/>
                  <a:pt x="153" y="41"/>
                </a:cubicBezTo>
                <a:cubicBezTo>
                  <a:pt x="147" y="49"/>
                  <a:pt x="147" y="49"/>
                  <a:pt x="147" y="49"/>
                </a:cubicBezTo>
                <a:cubicBezTo>
                  <a:pt x="157" y="50"/>
                  <a:pt x="157" y="50"/>
                  <a:pt x="157" y="50"/>
                </a:cubicBezTo>
                <a:cubicBezTo>
                  <a:pt x="149" y="56"/>
                  <a:pt x="149" y="56"/>
                  <a:pt x="149" y="56"/>
                </a:cubicBezTo>
                <a:cubicBezTo>
                  <a:pt x="159" y="58"/>
                  <a:pt x="159" y="58"/>
                  <a:pt x="159" y="58"/>
                </a:cubicBezTo>
                <a:cubicBezTo>
                  <a:pt x="151" y="64"/>
                  <a:pt x="151" y="64"/>
                  <a:pt x="151" y="64"/>
                </a:cubicBezTo>
                <a:cubicBezTo>
                  <a:pt x="160" y="67"/>
                  <a:pt x="160" y="67"/>
                  <a:pt x="160" y="67"/>
                </a:cubicBezTo>
                <a:cubicBezTo>
                  <a:pt x="151" y="72"/>
                  <a:pt x="151" y="72"/>
                  <a:pt x="151" y="72"/>
                </a:cubicBezTo>
                <a:cubicBezTo>
                  <a:pt x="160" y="76"/>
                  <a:pt x="160" y="76"/>
                  <a:pt x="160" y="76"/>
                </a:cubicBezTo>
                <a:cubicBezTo>
                  <a:pt x="151" y="80"/>
                  <a:pt x="151" y="80"/>
                  <a:pt x="151" y="80"/>
                </a:cubicBezTo>
                <a:cubicBezTo>
                  <a:pt x="159" y="85"/>
                  <a:pt x="159" y="85"/>
                  <a:pt x="159" y="85"/>
                </a:cubicBezTo>
                <a:cubicBezTo>
                  <a:pt x="149" y="88"/>
                  <a:pt x="149" y="88"/>
                  <a:pt x="149" y="88"/>
                </a:cubicBezTo>
                <a:cubicBezTo>
                  <a:pt x="157" y="94"/>
                  <a:pt x="157" y="94"/>
                  <a:pt x="157" y="94"/>
                </a:cubicBezTo>
                <a:cubicBezTo>
                  <a:pt x="147" y="95"/>
                  <a:pt x="147" y="95"/>
                  <a:pt x="147" y="95"/>
                </a:cubicBezTo>
                <a:cubicBezTo>
                  <a:pt x="153" y="103"/>
                  <a:pt x="153" y="103"/>
                  <a:pt x="153" y="103"/>
                </a:cubicBezTo>
                <a:cubicBezTo>
                  <a:pt x="147" y="103"/>
                  <a:pt x="147" y="103"/>
                  <a:pt x="147" y="103"/>
                </a:cubicBezTo>
                <a:close/>
                <a:moveTo>
                  <a:pt x="88" y="34"/>
                </a:moveTo>
                <a:cubicBezTo>
                  <a:pt x="66" y="34"/>
                  <a:pt x="48" y="52"/>
                  <a:pt x="48" y="74"/>
                </a:cubicBezTo>
                <a:cubicBezTo>
                  <a:pt x="48" y="96"/>
                  <a:pt x="66" y="114"/>
                  <a:pt x="88" y="114"/>
                </a:cubicBezTo>
                <a:cubicBezTo>
                  <a:pt x="110" y="114"/>
                  <a:pt x="128" y="96"/>
                  <a:pt x="128" y="74"/>
                </a:cubicBezTo>
                <a:cubicBezTo>
                  <a:pt x="128" y="52"/>
                  <a:pt x="110" y="34"/>
                  <a:pt x="88" y="34"/>
                </a:cubicBezTo>
                <a:close/>
                <a:moveTo>
                  <a:pt x="99" y="138"/>
                </a:moveTo>
                <a:cubicBezTo>
                  <a:pt x="105" y="145"/>
                  <a:pt x="105" y="145"/>
                  <a:pt x="105" y="145"/>
                </a:cubicBezTo>
                <a:cubicBezTo>
                  <a:pt x="105" y="141"/>
                  <a:pt x="105" y="141"/>
                  <a:pt x="105" y="141"/>
                </a:cubicBezTo>
                <a:cubicBezTo>
                  <a:pt x="100" y="134"/>
                  <a:pt x="100" y="134"/>
                  <a:pt x="100" y="134"/>
                </a:cubicBezTo>
                <a:cubicBezTo>
                  <a:pt x="99" y="138"/>
                  <a:pt x="99" y="138"/>
                  <a:pt x="99" y="138"/>
                </a:cubicBezTo>
                <a:close/>
                <a:moveTo>
                  <a:pt x="107" y="136"/>
                </a:moveTo>
                <a:cubicBezTo>
                  <a:pt x="113" y="142"/>
                  <a:pt x="113" y="142"/>
                  <a:pt x="113" y="142"/>
                </a:cubicBezTo>
                <a:cubicBezTo>
                  <a:pt x="113" y="138"/>
                  <a:pt x="113" y="138"/>
                  <a:pt x="113" y="138"/>
                </a:cubicBezTo>
                <a:cubicBezTo>
                  <a:pt x="108" y="132"/>
                  <a:pt x="108" y="132"/>
                  <a:pt x="108" y="132"/>
                </a:cubicBezTo>
                <a:cubicBezTo>
                  <a:pt x="107" y="136"/>
                  <a:pt x="107" y="136"/>
                  <a:pt x="107" y="136"/>
                </a:cubicBezTo>
                <a:close/>
                <a:moveTo>
                  <a:pt x="115" y="134"/>
                </a:moveTo>
                <a:cubicBezTo>
                  <a:pt x="121" y="139"/>
                  <a:pt x="121" y="139"/>
                  <a:pt x="121" y="139"/>
                </a:cubicBezTo>
                <a:cubicBezTo>
                  <a:pt x="121" y="134"/>
                  <a:pt x="121" y="134"/>
                  <a:pt x="121" y="134"/>
                </a:cubicBezTo>
                <a:cubicBezTo>
                  <a:pt x="115" y="129"/>
                  <a:pt x="115" y="129"/>
                  <a:pt x="115" y="129"/>
                </a:cubicBezTo>
                <a:cubicBezTo>
                  <a:pt x="115" y="134"/>
                  <a:pt x="115" y="134"/>
                  <a:pt x="115" y="134"/>
                </a:cubicBezTo>
                <a:close/>
                <a:moveTo>
                  <a:pt x="122" y="130"/>
                </a:moveTo>
                <a:cubicBezTo>
                  <a:pt x="129" y="134"/>
                  <a:pt x="129" y="134"/>
                  <a:pt x="129" y="134"/>
                </a:cubicBezTo>
                <a:cubicBezTo>
                  <a:pt x="128" y="129"/>
                  <a:pt x="128" y="129"/>
                  <a:pt x="128" y="129"/>
                </a:cubicBezTo>
                <a:cubicBezTo>
                  <a:pt x="122" y="125"/>
                  <a:pt x="122" y="125"/>
                  <a:pt x="122" y="125"/>
                </a:cubicBezTo>
                <a:cubicBezTo>
                  <a:pt x="122" y="130"/>
                  <a:pt x="122" y="130"/>
                  <a:pt x="122" y="130"/>
                </a:cubicBezTo>
                <a:close/>
                <a:moveTo>
                  <a:pt x="129" y="125"/>
                </a:moveTo>
                <a:cubicBezTo>
                  <a:pt x="136" y="128"/>
                  <a:pt x="136" y="128"/>
                  <a:pt x="136" y="128"/>
                </a:cubicBezTo>
                <a:cubicBezTo>
                  <a:pt x="134" y="123"/>
                  <a:pt x="134" y="123"/>
                  <a:pt x="134" y="123"/>
                </a:cubicBezTo>
                <a:cubicBezTo>
                  <a:pt x="129" y="121"/>
                  <a:pt x="129" y="121"/>
                  <a:pt x="129" y="121"/>
                </a:cubicBezTo>
                <a:cubicBezTo>
                  <a:pt x="129" y="125"/>
                  <a:pt x="129" y="125"/>
                  <a:pt x="129" y="125"/>
                </a:cubicBezTo>
                <a:close/>
                <a:moveTo>
                  <a:pt x="136" y="119"/>
                </a:moveTo>
                <a:cubicBezTo>
                  <a:pt x="142" y="121"/>
                  <a:pt x="142" y="121"/>
                  <a:pt x="142" y="121"/>
                </a:cubicBezTo>
                <a:cubicBezTo>
                  <a:pt x="140" y="117"/>
                  <a:pt x="140" y="117"/>
                  <a:pt x="140" y="117"/>
                </a:cubicBezTo>
                <a:cubicBezTo>
                  <a:pt x="134" y="115"/>
                  <a:pt x="134" y="115"/>
                  <a:pt x="134" y="115"/>
                </a:cubicBezTo>
                <a:cubicBezTo>
                  <a:pt x="136" y="119"/>
                  <a:pt x="136" y="119"/>
                  <a:pt x="136" y="119"/>
                </a:cubicBezTo>
                <a:close/>
                <a:moveTo>
                  <a:pt x="141" y="113"/>
                </a:moveTo>
                <a:cubicBezTo>
                  <a:pt x="148" y="114"/>
                  <a:pt x="148" y="114"/>
                  <a:pt x="148" y="114"/>
                </a:cubicBezTo>
                <a:cubicBezTo>
                  <a:pt x="145" y="110"/>
                  <a:pt x="145" y="110"/>
                  <a:pt x="145" y="110"/>
                </a:cubicBezTo>
                <a:cubicBezTo>
                  <a:pt x="139" y="109"/>
                  <a:pt x="139" y="109"/>
                  <a:pt x="139" y="109"/>
                </a:cubicBezTo>
                <a:cubicBezTo>
                  <a:pt x="141" y="113"/>
                  <a:pt x="141" y="113"/>
                  <a:pt x="141" y="113"/>
                </a:cubicBezTo>
                <a:close/>
                <a:moveTo>
                  <a:pt x="146" y="106"/>
                </a:moveTo>
                <a:cubicBezTo>
                  <a:pt x="149" y="106"/>
                  <a:pt x="149" y="106"/>
                  <a:pt x="149" y="106"/>
                </a:cubicBezTo>
                <a:cubicBezTo>
                  <a:pt x="147" y="103"/>
                  <a:pt x="147" y="103"/>
                  <a:pt x="147" y="103"/>
                </a:cubicBezTo>
                <a:cubicBezTo>
                  <a:pt x="144" y="102"/>
                  <a:pt x="144" y="102"/>
                  <a:pt x="144" y="102"/>
                </a:cubicBezTo>
                <a:cubicBezTo>
                  <a:pt x="146" y="106"/>
                  <a:pt x="146" y="106"/>
                  <a:pt x="146" y="106"/>
                </a:cubicBezTo>
                <a:close/>
                <a:moveTo>
                  <a:pt x="88" y="30"/>
                </a:moveTo>
                <a:cubicBezTo>
                  <a:pt x="64" y="30"/>
                  <a:pt x="44" y="50"/>
                  <a:pt x="44" y="74"/>
                </a:cubicBezTo>
                <a:cubicBezTo>
                  <a:pt x="44" y="98"/>
                  <a:pt x="64" y="117"/>
                  <a:pt x="88" y="117"/>
                </a:cubicBezTo>
                <a:cubicBezTo>
                  <a:pt x="112" y="117"/>
                  <a:pt x="132" y="98"/>
                  <a:pt x="132" y="74"/>
                </a:cubicBezTo>
                <a:cubicBezTo>
                  <a:pt x="132" y="50"/>
                  <a:pt x="112" y="30"/>
                  <a:pt x="88" y="30"/>
                </a:cubicBezTo>
                <a:close/>
                <a:moveTo>
                  <a:pt x="88" y="19"/>
                </a:moveTo>
                <a:cubicBezTo>
                  <a:pt x="73" y="19"/>
                  <a:pt x="60" y="25"/>
                  <a:pt x="50" y="34"/>
                </a:cubicBezTo>
                <a:cubicBezTo>
                  <a:pt x="41" y="44"/>
                  <a:pt x="35" y="57"/>
                  <a:pt x="35" y="72"/>
                </a:cubicBezTo>
                <a:cubicBezTo>
                  <a:pt x="35" y="87"/>
                  <a:pt x="41" y="100"/>
                  <a:pt x="50" y="110"/>
                </a:cubicBezTo>
                <a:cubicBezTo>
                  <a:pt x="60" y="119"/>
                  <a:pt x="73" y="125"/>
                  <a:pt x="88" y="125"/>
                </a:cubicBezTo>
                <a:cubicBezTo>
                  <a:pt x="103" y="125"/>
                  <a:pt x="116" y="119"/>
                  <a:pt x="126" y="110"/>
                </a:cubicBezTo>
                <a:cubicBezTo>
                  <a:pt x="136" y="100"/>
                  <a:pt x="142" y="87"/>
                  <a:pt x="142" y="72"/>
                </a:cubicBezTo>
                <a:cubicBezTo>
                  <a:pt x="142" y="57"/>
                  <a:pt x="136" y="44"/>
                  <a:pt x="126" y="34"/>
                </a:cubicBezTo>
                <a:cubicBezTo>
                  <a:pt x="116" y="25"/>
                  <a:pt x="103" y="19"/>
                  <a:pt x="88" y="19"/>
                </a:cubicBezTo>
                <a:close/>
                <a:moveTo>
                  <a:pt x="124" y="36"/>
                </a:moveTo>
                <a:cubicBezTo>
                  <a:pt x="115" y="27"/>
                  <a:pt x="102" y="21"/>
                  <a:pt x="88" y="21"/>
                </a:cubicBezTo>
                <a:cubicBezTo>
                  <a:pt x="74" y="21"/>
                  <a:pt x="62" y="27"/>
                  <a:pt x="52" y="36"/>
                </a:cubicBezTo>
                <a:cubicBezTo>
                  <a:pt x="43" y="45"/>
                  <a:pt x="38" y="58"/>
                  <a:pt x="38" y="72"/>
                </a:cubicBezTo>
                <a:cubicBezTo>
                  <a:pt x="38" y="86"/>
                  <a:pt x="43" y="99"/>
                  <a:pt x="52" y="108"/>
                </a:cubicBezTo>
                <a:cubicBezTo>
                  <a:pt x="62" y="117"/>
                  <a:pt x="74" y="123"/>
                  <a:pt x="88" y="123"/>
                </a:cubicBezTo>
                <a:cubicBezTo>
                  <a:pt x="102" y="123"/>
                  <a:pt x="115" y="117"/>
                  <a:pt x="124" y="108"/>
                </a:cubicBezTo>
                <a:cubicBezTo>
                  <a:pt x="133" y="99"/>
                  <a:pt x="139" y="86"/>
                  <a:pt x="139" y="72"/>
                </a:cubicBezTo>
                <a:cubicBezTo>
                  <a:pt x="139" y="58"/>
                  <a:pt x="133" y="45"/>
                  <a:pt x="124" y="36"/>
                </a:cubicBezTo>
                <a:close/>
                <a:moveTo>
                  <a:pt x="172" y="175"/>
                </a:moveTo>
                <a:cubicBezTo>
                  <a:pt x="137" y="170"/>
                  <a:pt x="137" y="170"/>
                  <a:pt x="137" y="170"/>
                </a:cubicBezTo>
                <a:cubicBezTo>
                  <a:pt x="117" y="199"/>
                  <a:pt x="117" y="199"/>
                  <a:pt x="117" y="199"/>
                </a:cubicBezTo>
                <a:cubicBezTo>
                  <a:pt x="116" y="195"/>
                  <a:pt x="116" y="195"/>
                  <a:pt x="116" y="195"/>
                </a:cubicBezTo>
                <a:cubicBezTo>
                  <a:pt x="129" y="234"/>
                  <a:pt x="129" y="234"/>
                  <a:pt x="129" y="234"/>
                </a:cubicBezTo>
                <a:cubicBezTo>
                  <a:pt x="150" y="205"/>
                  <a:pt x="150" y="205"/>
                  <a:pt x="150" y="205"/>
                </a:cubicBezTo>
                <a:cubicBezTo>
                  <a:pt x="185" y="211"/>
                  <a:pt x="185" y="211"/>
                  <a:pt x="185" y="211"/>
                </a:cubicBezTo>
                <a:cubicBezTo>
                  <a:pt x="177" y="190"/>
                  <a:pt x="177" y="190"/>
                  <a:pt x="177" y="190"/>
                </a:cubicBezTo>
                <a:cubicBezTo>
                  <a:pt x="177" y="190"/>
                  <a:pt x="177" y="190"/>
                  <a:pt x="177" y="190"/>
                </a:cubicBezTo>
                <a:cubicBezTo>
                  <a:pt x="142" y="185"/>
                  <a:pt x="142" y="185"/>
                  <a:pt x="142" y="185"/>
                </a:cubicBezTo>
                <a:cubicBezTo>
                  <a:pt x="122" y="214"/>
                  <a:pt x="122" y="214"/>
                  <a:pt x="122" y="214"/>
                </a:cubicBezTo>
                <a:cubicBezTo>
                  <a:pt x="119" y="205"/>
                  <a:pt x="119" y="205"/>
                  <a:pt x="119" y="205"/>
                </a:cubicBezTo>
                <a:cubicBezTo>
                  <a:pt x="139" y="177"/>
                  <a:pt x="139" y="177"/>
                  <a:pt x="139" y="177"/>
                </a:cubicBezTo>
                <a:cubicBezTo>
                  <a:pt x="175" y="182"/>
                  <a:pt x="175" y="182"/>
                  <a:pt x="175" y="182"/>
                </a:cubicBezTo>
                <a:cubicBezTo>
                  <a:pt x="172" y="175"/>
                  <a:pt x="172" y="175"/>
                  <a:pt x="172" y="175"/>
                </a:cubicBezTo>
                <a:close/>
                <a:moveTo>
                  <a:pt x="66" y="208"/>
                </a:moveTo>
                <a:cubicBezTo>
                  <a:pt x="46" y="178"/>
                  <a:pt x="46" y="178"/>
                  <a:pt x="46" y="178"/>
                </a:cubicBezTo>
                <a:cubicBezTo>
                  <a:pt x="11" y="183"/>
                  <a:pt x="11" y="183"/>
                  <a:pt x="11" y="183"/>
                </a:cubicBezTo>
                <a:cubicBezTo>
                  <a:pt x="9" y="189"/>
                  <a:pt x="9" y="189"/>
                  <a:pt x="9" y="189"/>
                </a:cubicBezTo>
                <a:cubicBezTo>
                  <a:pt x="45" y="184"/>
                  <a:pt x="45" y="184"/>
                  <a:pt x="45" y="184"/>
                </a:cubicBezTo>
                <a:cubicBezTo>
                  <a:pt x="64" y="213"/>
                  <a:pt x="64" y="213"/>
                  <a:pt x="64" y="213"/>
                </a:cubicBezTo>
                <a:cubicBezTo>
                  <a:pt x="66" y="208"/>
                  <a:pt x="66" y="208"/>
                  <a:pt x="66" y="208"/>
                </a:cubicBezTo>
                <a:close/>
                <a:moveTo>
                  <a:pt x="61" y="222"/>
                </a:moveTo>
                <a:cubicBezTo>
                  <a:pt x="41" y="192"/>
                  <a:pt x="41" y="192"/>
                  <a:pt x="41" y="192"/>
                </a:cubicBezTo>
                <a:cubicBezTo>
                  <a:pt x="6" y="197"/>
                  <a:pt x="6" y="197"/>
                  <a:pt x="6" y="197"/>
                </a:cubicBezTo>
                <a:cubicBezTo>
                  <a:pt x="0" y="214"/>
                  <a:pt x="0" y="214"/>
                  <a:pt x="0" y="214"/>
                </a:cubicBezTo>
                <a:cubicBezTo>
                  <a:pt x="36" y="209"/>
                  <a:pt x="36" y="209"/>
                  <a:pt x="36" y="209"/>
                </a:cubicBezTo>
                <a:cubicBezTo>
                  <a:pt x="55" y="238"/>
                  <a:pt x="55" y="238"/>
                  <a:pt x="55" y="238"/>
                </a:cubicBezTo>
                <a:cubicBezTo>
                  <a:pt x="61" y="222"/>
                  <a:pt x="61" y="222"/>
                  <a:pt x="61" y="2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文本框 72"/>
          <p:cNvSpPr txBox="1"/>
          <p:nvPr/>
        </p:nvSpPr>
        <p:spPr>
          <a:xfrm>
            <a:off x="7700900" y="2444825"/>
            <a:ext cx="3017520" cy="523220"/>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7427578" y="3093662"/>
            <a:ext cx="3564165" cy="2400657"/>
          </a:xfrm>
          <a:prstGeom prst="rect">
            <a:avLst/>
          </a:prstGeom>
          <a:noFill/>
        </p:spPr>
        <p:txBody>
          <a:bodyPr wrap="square" rtlCol="0">
            <a:spAutoFit/>
          </a:bodyPr>
          <a:lstStyle/>
          <a:p>
            <a:pPr>
              <a:lnSpc>
                <a:spcPct val="125000"/>
              </a:lnSpc>
            </a:pPr>
            <a:r>
              <a:rPr lang="zh-CN" altLang="en-US" sz="2000" dirty="0" smtClean="0">
                <a:solidFill>
                  <a:schemeClr val="bg1"/>
                </a:solidFill>
                <a:latin typeface="微软雅黑" panose="020B0503020204020204" pitchFamily="34" charset="-122"/>
                <a:ea typeface="微软雅黑" panose="020B0503020204020204" pitchFamily="34" charset="-122"/>
              </a:rPr>
              <a:t>这里留有位置可以放一大段文字，如果你有一些总结性质的话，不如放在这个页面上，如果你只有一段话，却要单独放在一页上，不如像这页一样，放一些图标与图形保证平衡。</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62405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5"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400"/>
                                        <p:tgtEl>
                                          <p:spTgt spid="58"/>
                                        </p:tgtEl>
                                      </p:cBhvr>
                                    </p:animEffect>
                                    <p:anim calcmode="lin" valueType="num">
                                      <p:cBhvr>
                                        <p:cTn id="21" dur="1400" fill="hold"/>
                                        <p:tgtEl>
                                          <p:spTgt spid="58"/>
                                        </p:tgtEl>
                                        <p:attrNameLst>
                                          <p:attrName>ppt_w</p:attrName>
                                        </p:attrNameLst>
                                      </p:cBhvr>
                                      <p:tavLst>
                                        <p:tav tm="0" fmla="#ppt_w*sin(2.5*pi*$)">
                                          <p:val>
                                            <p:fltVal val="0"/>
                                          </p:val>
                                        </p:tav>
                                        <p:tav tm="100000">
                                          <p:val>
                                            <p:fltVal val="1"/>
                                          </p:val>
                                        </p:tav>
                                      </p:tavLst>
                                    </p:anim>
                                    <p:anim calcmode="lin" valueType="num">
                                      <p:cBhvr>
                                        <p:cTn id="22" dur="1400" fill="hold"/>
                                        <p:tgtEl>
                                          <p:spTgt spid="5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30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400"/>
                                        <p:tgtEl>
                                          <p:spTgt spid="57"/>
                                        </p:tgtEl>
                                      </p:cBhvr>
                                    </p:animEffect>
                                    <p:anim calcmode="lin" valueType="num">
                                      <p:cBhvr>
                                        <p:cTn id="26" dur="1400" fill="hold"/>
                                        <p:tgtEl>
                                          <p:spTgt spid="57"/>
                                        </p:tgtEl>
                                        <p:attrNameLst>
                                          <p:attrName>ppt_w</p:attrName>
                                        </p:attrNameLst>
                                      </p:cBhvr>
                                      <p:tavLst>
                                        <p:tav tm="0" fmla="#ppt_w*sin(2.5*pi*$)">
                                          <p:val>
                                            <p:fltVal val="0"/>
                                          </p:val>
                                        </p:tav>
                                        <p:tav tm="100000">
                                          <p:val>
                                            <p:fltVal val="1"/>
                                          </p:val>
                                        </p:tav>
                                      </p:tavLst>
                                    </p:anim>
                                    <p:anim calcmode="lin" valueType="num">
                                      <p:cBhvr>
                                        <p:cTn id="27" dur="1400" fill="hold"/>
                                        <p:tgtEl>
                                          <p:spTgt spid="57"/>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80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400"/>
                                        <p:tgtEl>
                                          <p:spTgt spid="60"/>
                                        </p:tgtEl>
                                      </p:cBhvr>
                                    </p:animEffect>
                                    <p:anim calcmode="lin" valueType="num">
                                      <p:cBhvr>
                                        <p:cTn id="31" dur="1400" fill="hold"/>
                                        <p:tgtEl>
                                          <p:spTgt spid="60"/>
                                        </p:tgtEl>
                                        <p:attrNameLst>
                                          <p:attrName>ppt_w</p:attrName>
                                        </p:attrNameLst>
                                      </p:cBhvr>
                                      <p:tavLst>
                                        <p:tav tm="0" fmla="#ppt_w*sin(2.5*pi*$)">
                                          <p:val>
                                            <p:fltVal val="0"/>
                                          </p:val>
                                        </p:tav>
                                        <p:tav tm="100000">
                                          <p:val>
                                            <p:fltVal val="1"/>
                                          </p:val>
                                        </p:tav>
                                      </p:tavLst>
                                    </p:anim>
                                    <p:anim calcmode="lin" valueType="num">
                                      <p:cBhvr>
                                        <p:cTn id="32" dur="1400" fill="hold"/>
                                        <p:tgtEl>
                                          <p:spTgt spid="6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50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400"/>
                                        <p:tgtEl>
                                          <p:spTgt spid="59"/>
                                        </p:tgtEl>
                                      </p:cBhvr>
                                    </p:animEffect>
                                    <p:anim calcmode="lin" valueType="num">
                                      <p:cBhvr>
                                        <p:cTn id="36" dur="1400" fill="hold"/>
                                        <p:tgtEl>
                                          <p:spTgt spid="59"/>
                                        </p:tgtEl>
                                        <p:attrNameLst>
                                          <p:attrName>ppt_w</p:attrName>
                                        </p:attrNameLst>
                                      </p:cBhvr>
                                      <p:tavLst>
                                        <p:tav tm="0" fmla="#ppt_w*sin(2.5*pi*$)">
                                          <p:val>
                                            <p:fltVal val="0"/>
                                          </p:val>
                                        </p:tav>
                                        <p:tav tm="100000">
                                          <p:val>
                                            <p:fltVal val="1"/>
                                          </p:val>
                                        </p:tav>
                                      </p:tavLst>
                                    </p:anim>
                                    <p:anim calcmode="lin" valueType="num">
                                      <p:cBhvr>
                                        <p:cTn id="37" dur="1400" fill="hold"/>
                                        <p:tgtEl>
                                          <p:spTgt spid="59"/>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400"/>
                                        <p:tgtEl>
                                          <p:spTgt spid="62"/>
                                        </p:tgtEl>
                                      </p:cBhvr>
                                    </p:animEffect>
                                    <p:anim calcmode="lin" valueType="num">
                                      <p:cBhvr>
                                        <p:cTn id="41" dur="1400" fill="hold"/>
                                        <p:tgtEl>
                                          <p:spTgt spid="62"/>
                                        </p:tgtEl>
                                        <p:attrNameLst>
                                          <p:attrName>ppt_w</p:attrName>
                                        </p:attrNameLst>
                                      </p:cBhvr>
                                      <p:tavLst>
                                        <p:tav tm="0" fmla="#ppt_w*sin(2.5*pi*$)">
                                          <p:val>
                                            <p:fltVal val="0"/>
                                          </p:val>
                                        </p:tav>
                                        <p:tav tm="100000">
                                          <p:val>
                                            <p:fltVal val="1"/>
                                          </p:val>
                                        </p:tav>
                                      </p:tavLst>
                                    </p:anim>
                                    <p:anim calcmode="lin" valueType="num">
                                      <p:cBhvr>
                                        <p:cTn id="42" dur="1400" fill="hold"/>
                                        <p:tgtEl>
                                          <p:spTgt spid="62"/>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30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1400"/>
                                        <p:tgtEl>
                                          <p:spTgt spid="61"/>
                                        </p:tgtEl>
                                      </p:cBhvr>
                                    </p:animEffect>
                                    <p:anim calcmode="lin" valueType="num">
                                      <p:cBhvr>
                                        <p:cTn id="46" dur="1400" fill="hold"/>
                                        <p:tgtEl>
                                          <p:spTgt spid="61"/>
                                        </p:tgtEl>
                                        <p:attrNameLst>
                                          <p:attrName>ppt_w</p:attrName>
                                        </p:attrNameLst>
                                      </p:cBhvr>
                                      <p:tavLst>
                                        <p:tav tm="0" fmla="#ppt_w*sin(2.5*pi*$)">
                                          <p:val>
                                            <p:fltVal val="0"/>
                                          </p:val>
                                        </p:tav>
                                        <p:tav tm="100000">
                                          <p:val>
                                            <p:fltVal val="1"/>
                                          </p:val>
                                        </p:tav>
                                      </p:tavLst>
                                    </p:anim>
                                    <p:anim calcmode="lin" valueType="num">
                                      <p:cBhvr>
                                        <p:cTn id="47" dur="1400" fill="hold"/>
                                        <p:tgtEl>
                                          <p:spTgt spid="61"/>
                                        </p:tgtEl>
                                        <p:attrNameLst>
                                          <p:attrName>ppt_h</p:attrName>
                                        </p:attrNameLst>
                                      </p:cBhvr>
                                      <p:tavLst>
                                        <p:tav tm="0">
                                          <p:val>
                                            <p:strVal val="#ppt_h"/>
                                          </p:val>
                                        </p:tav>
                                        <p:tav tm="100000">
                                          <p:val>
                                            <p:strVal val="#ppt_h"/>
                                          </p:val>
                                        </p:tav>
                                      </p:tavLst>
                                    </p:anim>
                                  </p:childTnLst>
                                </p:cTn>
                              </p:par>
                              <p:par>
                                <p:cTn id="48" presetID="10" presetClass="entr" presetSubtype="0" fill="hold" grpId="0" nodeType="withEffect">
                                  <p:stCondLst>
                                    <p:cond delay="13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14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80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2" presetClass="entr" presetSubtype="8" fill="hold" nodeType="withEffect">
                                  <p:stCondLst>
                                    <p:cond delay="260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par>
                                <p:cTn id="69" presetID="22" presetClass="entr" presetSubtype="8" fill="hold" grpId="0" nodeType="withEffect">
                                  <p:stCondLst>
                                    <p:cond delay="3000"/>
                                  </p:stCondLst>
                                  <p:childTnLst>
                                    <p:set>
                                      <p:cBhvr>
                                        <p:cTn id="70" dur="1" fill="hold">
                                          <p:stCondLst>
                                            <p:cond delay="0"/>
                                          </p:stCondLst>
                                        </p:cTn>
                                        <p:tgtEl>
                                          <p:spTgt spid="70"/>
                                        </p:tgtEl>
                                        <p:attrNameLst>
                                          <p:attrName>style.visibility</p:attrName>
                                        </p:attrNameLst>
                                      </p:cBhvr>
                                      <p:to>
                                        <p:strVal val="visible"/>
                                      </p:to>
                                    </p:set>
                                    <p:animEffect transition="in" filter="wipe(left)">
                                      <p:cBhvr>
                                        <p:cTn id="71" dur="500"/>
                                        <p:tgtEl>
                                          <p:spTgt spid="70"/>
                                        </p:tgtEl>
                                      </p:cBhvr>
                                    </p:animEffect>
                                  </p:childTnLst>
                                </p:cTn>
                              </p:par>
                              <p:par>
                                <p:cTn id="72" presetID="10" presetClass="entr" presetSubtype="0" fill="hold" grpId="0" nodeType="withEffect">
                                  <p:stCondLst>
                                    <p:cond delay="310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par>
                                <p:cTn id="75" presetID="22" presetClass="entr" presetSubtype="8" fill="hold" grpId="0" nodeType="withEffect">
                                  <p:stCondLst>
                                    <p:cond delay="3500"/>
                                  </p:stCondLst>
                                  <p:iterate type="wd">
                                    <p:tmPct val="4000"/>
                                  </p:iterate>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10" presetClass="entr" presetSubtype="0" fill="hold" grpId="0" nodeType="withEffect">
                                  <p:stCondLst>
                                    <p:cond delay="310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childTnLst>
                                </p:cTn>
                              </p:par>
                              <p:par>
                                <p:cTn id="81" presetID="10" presetClass="entr" presetSubtype="0" fill="hold" grpId="0" nodeType="withEffect">
                                  <p:stCondLst>
                                    <p:cond delay="3100"/>
                                  </p:stCondLst>
                                  <p:childTnLst>
                                    <p:set>
                                      <p:cBhvr>
                                        <p:cTn id="82" dur="1" fill="hold">
                                          <p:stCondLst>
                                            <p:cond delay="0"/>
                                          </p:stCondLst>
                                        </p:cTn>
                                        <p:tgtEl>
                                          <p:spTgt spid="73"/>
                                        </p:tgtEl>
                                        <p:attrNameLst>
                                          <p:attrName>style.visibility</p:attrName>
                                        </p:attrNameLst>
                                      </p:cBhvr>
                                      <p:to>
                                        <p:strVal val="visible"/>
                                      </p:to>
                                    </p:set>
                                    <p:animEffect transition="in" filter="fade">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点击图片跳转欣赏</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1619250" y="1069202"/>
            <a:ext cx="10572750" cy="353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287650" y="4723723"/>
            <a:ext cx="2505836"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英伦风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a:solidFill>
                  <a:srgbClr val="0070C0"/>
                </a:solidFill>
                <a:latin typeface="微软雅黑" panose="020B0503020204020204" pitchFamily="34" charset="-122"/>
                <a:ea typeface="微软雅黑" panose="020B0503020204020204" pitchFamily="34" charset="-122"/>
              </a:rPr>
              <a:t>友情</a:t>
            </a:r>
          </a:p>
        </p:txBody>
      </p:sp>
      <p:sp>
        <p:nvSpPr>
          <p:cNvPr id="35" name="文本框 34"/>
          <p:cNvSpPr txBox="1"/>
          <p:nvPr/>
        </p:nvSpPr>
        <p:spPr>
          <a:xfrm>
            <a:off x="2378075" y="5123833"/>
            <a:ext cx="2415413"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潮流英伦风让你变身展示潮人，青春纪念册非常适合毕业留念</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639244"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透彻风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亲情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639241" y="5123833"/>
            <a:ext cx="2505841" cy="1131079"/>
          </a:xfrm>
          <a:prstGeom prst="rect">
            <a:avLst/>
          </a:prstGeom>
          <a:noFill/>
        </p:spPr>
        <p:txBody>
          <a:bodyPr wrap="square" rtlCol="0">
            <a:spAutoFit/>
          </a:bodyPr>
          <a:lstStyle/>
          <a:p>
            <a:pPr algn="ctr">
              <a:lnSpc>
                <a:spcPct val="125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透彻</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IOS</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风时尚带</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感</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亲情</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主题唯美的小公主定格儿童美好瞬间</a:t>
            </a:r>
          </a:p>
        </p:txBody>
      </p:sp>
      <p:sp>
        <p:nvSpPr>
          <p:cNvPr id="40" name="文本框 39"/>
          <p:cNvSpPr txBox="1"/>
          <p:nvPr/>
        </p:nvSpPr>
        <p:spPr>
          <a:xfrm>
            <a:off x="8990837"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中国风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爱情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990838" y="5123833"/>
            <a:ext cx="2505837"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古典中国风意境悠长</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爱情主题我最亲爱的你见证彼此天长地久</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0" y="1069202"/>
            <a:ext cx="1619250" cy="3536862"/>
          </a:xfrm>
          <a:prstGeom prst="rect">
            <a:avLst/>
          </a:prstGeom>
          <a:solidFill>
            <a:srgbClr val="004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47790" y="1806581"/>
            <a:ext cx="687285" cy="2062103"/>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作品</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展示</a:t>
            </a:r>
          </a:p>
        </p:txBody>
      </p:sp>
      <p:pic>
        <p:nvPicPr>
          <p:cNvPr id="3" name="图片 2">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7650" y="1306736"/>
            <a:ext cx="2505838" cy="1409534"/>
          </a:xfrm>
          <a:prstGeom prst="rect">
            <a:avLst/>
          </a:prstGeom>
        </p:spPr>
      </p:pic>
      <p:pic>
        <p:nvPicPr>
          <p:cNvPr id="6" name="图片 5">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9244" y="1306736"/>
            <a:ext cx="2505838" cy="1409534"/>
          </a:xfrm>
          <a:prstGeom prst="rect">
            <a:avLst/>
          </a:prstGeom>
        </p:spPr>
      </p:pic>
      <p:pic>
        <p:nvPicPr>
          <p:cNvPr id="7" name="图片 6">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0837" y="1306736"/>
            <a:ext cx="2505838" cy="1409534"/>
          </a:xfrm>
          <a:prstGeom prst="rect">
            <a:avLst/>
          </a:prstGeom>
        </p:spPr>
      </p:pic>
      <p:pic>
        <p:nvPicPr>
          <p:cNvPr id="8" name="图片 7">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87650" y="2990375"/>
            <a:ext cx="2505838" cy="1409534"/>
          </a:xfrm>
          <a:prstGeom prst="rect">
            <a:avLst/>
          </a:prstGeom>
        </p:spPr>
      </p:pic>
      <p:pic>
        <p:nvPicPr>
          <p:cNvPr id="9" name="图片 8">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39244" y="2990375"/>
            <a:ext cx="2505838" cy="1409534"/>
          </a:xfrm>
          <a:prstGeom prst="rect">
            <a:avLst/>
          </a:prstGeom>
        </p:spPr>
      </p:pic>
      <p:pic>
        <p:nvPicPr>
          <p:cNvPr id="10" name="图片 9">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0837" y="2990375"/>
            <a:ext cx="2505838" cy="1409534"/>
          </a:xfrm>
          <a:prstGeom prst="rect">
            <a:avLst/>
          </a:prstGeom>
        </p:spPr>
      </p:pic>
    </p:spTree>
    <p:extLst>
      <p:ext uri="{BB962C8B-B14F-4D97-AF65-F5344CB8AC3E}">
        <p14:creationId xmlns:p14="http://schemas.microsoft.com/office/powerpoint/2010/main" val="1950420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1000"/>
                                        <p:tgtEl>
                                          <p:spTgt spid="2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22" presetClass="entr" presetSubtype="1" fill="hold" grpId="0" nodeType="withEffect">
                                  <p:stCondLst>
                                    <p:cond delay="220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par>
                                <p:cTn id="30" presetID="22" presetClass="entr" presetSubtype="1" fill="hold" grpId="0" nodeType="withEffect">
                                  <p:stCondLst>
                                    <p:cond delay="230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par>
                                <p:cTn id="33" presetID="22" presetClass="entr" presetSubtype="1" fill="hold" grpId="0" nodeType="withEffect">
                                  <p:stCondLst>
                                    <p:cond delay="270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par>
                                <p:cTn id="36" presetID="22" presetClass="entr" presetSubtype="1" fill="hold" grpId="0" nodeType="withEffect">
                                  <p:stCondLst>
                                    <p:cond delay="280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par>
                                <p:cTn id="39" presetID="22" presetClass="entr" presetSubtype="1" fill="hold" grpId="0" nodeType="withEffect">
                                  <p:stCondLst>
                                    <p:cond delay="3200"/>
                                  </p:stCondLst>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par>
                                <p:cTn id="42" presetID="22" presetClass="entr" presetSubtype="1" fill="hold" grpId="0" nodeType="withEffect">
                                  <p:stCondLst>
                                    <p:cond delay="340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par>
                                <p:cTn id="45" presetID="2" presetClass="entr" presetSubtype="8" fill="hold" nodeType="withEffect">
                                  <p:stCondLst>
                                    <p:cond delay="150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0-#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0-#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150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animBg="1"/>
      <p:bldP spid="30" grpId="0"/>
      <p:bldP spid="35" grpId="0"/>
      <p:bldP spid="37" grpId="0"/>
      <p:bldP spid="38" grpId="0"/>
      <p:bldP spid="40" grpId="0"/>
      <p:bldP spid="41" grpId="0"/>
      <p:bldP spid="42" grpId="0" animBg="1"/>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FOUR</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直角三角形 10"/>
          <p:cNvSpPr>
            <a:spLocks noChangeAspect="1"/>
          </p:cNvSpPr>
          <p:nvPr/>
        </p:nvSpPr>
        <p:spPr>
          <a:xfrm rot="16200000">
            <a:off x="6181948"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919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任意多边形 21"/>
          <p:cNvSpPr/>
          <p:nvPr/>
        </p:nvSpPr>
        <p:spPr>
          <a:xfrm>
            <a:off x="4090036" y="3938665"/>
            <a:ext cx="4011929" cy="1581150"/>
          </a:xfrm>
          <a:custGeom>
            <a:avLst/>
            <a:gdLst>
              <a:gd name="connsiteX0" fmla="*/ 19050 w 4000499"/>
              <a:gd name="connsiteY0" fmla="*/ 0 h 1581150"/>
              <a:gd name="connsiteX1" fmla="*/ 3989388 w 4000499"/>
              <a:gd name="connsiteY1" fmla="*/ 0 h 1581150"/>
              <a:gd name="connsiteX2" fmla="*/ 3989388 w 4000499"/>
              <a:gd name="connsiteY2" fmla="*/ 1009650 h 1581150"/>
              <a:gd name="connsiteX3" fmla="*/ 4000499 w 4000499"/>
              <a:gd name="connsiteY3" fmla="*/ 1009650 h 1581150"/>
              <a:gd name="connsiteX4" fmla="*/ 2000249 w 4000499"/>
              <a:gd name="connsiteY4" fmla="*/ 1581150 h 1581150"/>
              <a:gd name="connsiteX5" fmla="*/ 0 w 4000499"/>
              <a:gd name="connsiteY5" fmla="*/ 1009650 h 1581150"/>
              <a:gd name="connsiteX6" fmla="*/ 19050 w 4000499"/>
              <a:gd name="connsiteY6" fmla="*/ 10096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499" h="1581150">
                <a:moveTo>
                  <a:pt x="19050" y="0"/>
                </a:moveTo>
                <a:lnTo>
                  <a:pt x="3989388" y="0"/>
                </a:lnTo>
                <a:lnTo>
                  <a:pt x="3989388" y="1009650"/>
                </a:lnTo>
                <a:lnTo>
                  <a:pt x="4000499" y="1009650"/>
                </a:lnTo>
                <a:lnTo>
                  <a:pt x="2000249" y="1581150"/>
                </a:lnTo>
                <a:lnTo>
                  <a:pt x="0" y="1009650"/>
                </a:lnTo>
                <a:lnTo>
                  <a:pt x="19050" y="100965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a:off x="4112896" y="1538364"/>
            <a:ext cx="3970338" cy="2400300"/>
          </a:xfrm>
          <a:custGeom>
            <a:avLst/>
            <a:gdLst>
              <a:gd name="connsiteX0" fmla="*/ 1985169 w 3970338"/>
              <a:gd name="connsiteY0" fmla="*/ 0 h 2400300"/>
              <a:gd name="connsiteX1" fmla="*/ 3970338 w 3970338"/>
              <a:gd name="connsiteY1" fmla="*/ 815975 h 2400300"/>
              <a:gd name="connsiteX2" fmla="*/ 3970338 w 3970338"/>
              <a:gd name="connsiteY2" fmla="*/ 2400300 h 2400300"/>
              <a:gd name="connsiteX3" fmla="*/ 0 w 3970338"/>
              <a:gd name="connsiteY3" fmla="*/ 2400300 h 2400300"/>
              <a:gd name="connsiteX4" fmla="*/ 0 w 3970338"/>
              <a:gd name="connsiteY4" fmla="*/ 815975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38" h="2400300">
                <a:moveTo>
                  <a:pt x="1985169" y="0"/>
                </a:moveTo>
                <a:lnTo>
                  <a:pt x="3970338" y="815975"/>
                </a:lnTo>
                <a:lnTo>
                  <a:pt x="3970338" y="2400300"/>
                </a:lnTo>
                <a:lnTo>
                  <a:pt x="0" y="2400300"/>
                </a:lnTo>
                <a:lnTo>
                  <a:pt x="0" y="815975"/>
                </a:lnTo>
                <a:close/>
              </a:path>
            </a:pathLst>
          </a:custGeom>
          <a:solidFill>
            <a:srgbClr val="00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266215" y="2465465"/>
            <a:ext cx="1663700" cy="1107996"/>
          </a:xfrm>
          <a:prstGeom prst="rect">
            <a:avLst/>
          </a:prstGeom>
          <a:noFill/>
        </p:spPr>
        <p:txBody>
          <a:bodyPr wrap="square" rtlCol="0">
            <a:spAutoFit/>
          </a:bodyPr>
          <a:lstStyle/>
          <a:p>
            <a:pPr algn="ctr"/>
            <a:r>
              <a:rPr lang="en-US" altLang="zh-CN" sz="6600" dirty="0" smtClean="0">
                <a:solidFill>
                  <a:schemeClr val="bg1"/>
                </a:solidFill>
              </a:rPr>
              <a:t>78</a:t>
            </a:r>
            <a:r>
              <a:rPr lang="en-US" altLang="zh-CN" sz="3200" dirty="0" smtClean="0">
                <a:solidFill>
                  <a:schemeClr val="bg1"/>
                </a:solidFill>
              </a:rPr>
              <a:t>%</a:t>
            </a:r>
            <a:endParaRPr lang="zh-CN" altLang="en-US" dirty="0">
              <a:solidFill>
                <a:schemeClr val="bg1"/>
              </a:solidFill>
            </a:endParaRPr>
          </a:p>
        </p:txBody>
      </p:sp>
      <p:sp>
        <p:nvSpPr>
          <p:cNvPr id="25" name="文本框 24"/>
          <p:cNvSpPr txBox="1"/>
          <p:nvPr/>
        </p:nvSpPr>
        <p:spPr>
          <a:xfrm>
            <a:off x="5266215" y="4040265"/>
            <a:ext cx="1663700" cy="1107996"/>
          </a:xfrm>
          <a:prstGeom prst="rect">
            <a:avLst/>
          </a:prstGeom>
          <a:noFill/>
        </p:spPr>
        <p:txBody>
          <a:bodyPr wrap="square" rtlCol="0">
            <a:spAutoFit/>
          </a:bodyPr>
          <a:lstStyle/>
          <a:p>
            <a:pPr algn="ctr"/>
            <a:r>
              <a:rPr lang="en-US" altLang="zh-CN" sz="6600" dirty="0" smtClean="0">
                <a:solidFill>
                  <a:schemeClr val="bg1"/>
                </a:solidFill>
              </a:rPr>
              <a:t>-52</a:t>
            </a:r>
            <a:r>
              <a:rPr lang="en-US" altLang="zh-CN" sz="3200" dirty="0" smtClean="0">
                <a:solidFill>
                  <a:schemeClr val="bg1"/>
                </a:solidFill>
              </a:rPr>
              <a:t>%</a:t>
            </a:r>
            <a:endParaRPr lang="zh-CN" altLang="en-US" dirty="0">
              <a:solidFill>
                <a:schemeClr val="bg1"/>
              </a:solidFill>
            </a:endParaRPr>
          </a:p>
        </p:txBody>
      </p:sp>
      <p:cxnSp>
        <p:nvCxnSpPr>
          <p:cNvPr id="26" name="直接连接符 25"/>
          <p:cNvCxnSpPr/>
          <p:nvPr/>
        </p:nvCxnSpPr>
        <p:spPr>
          <a:xfrm>
            <a:off x="3102964" y="4438650"/>
            <a:ext cx="987072"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968683" y="1668801"/>
            <a:ext cx="2527991"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8966950" y="1264225"/>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9" name="文本框 48"/>
          <p:cNvSpPr txBox="1"/>
          <p:nvPr/>
        </p:nvSpPr>
        <p:spPr>
          <a:xfrm>
            <a:off x="8966950" y="1256009"/>
            <a:ext cx="1252537"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8966950" y="1828493"/>
            <a:ext cx="2529724" cy="1477328"/>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a:off x="8083234" y="2738514"/>
            <a:ext cx="883716"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695326" y="3878305"/>
            <a:ext cx="2564158"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619393" y="3473729"/>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54" name="文本框 53"/>
          <p:cNvSpPr txBox="1"/>
          <p:nvPr/>
        </p:nvSpPr>
        <p:spPr>
          <a:xfrm>
            <a:off x="2006946" y="3465513"/>
            <a:ext cx="1252537" cy="400110"/>
          </a:xfrm>
          <a:prstGeom prst="rect">
            <a:avLst/>
          </a:prstGeom>
          <a:noFill/>
        </p:spPr>
        <p:txBody>
          <a:bodyPr wrap="square" rtlCol="0">
            <a:spAutoFit/>
          </a:bodyPr>
          <a:lstStyle/>
          <a:p>
            <a:pPr algn="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29759" y="4037997"/>
            <a:ext cx="2529724" cy="1477328"/>
          </a:xfrm>
          <a:prstGeom prst="rect">
            <a:avLst/>
          </a:prstGeom>
          <a:noFill/>
        </p:spPr>
        <p:txBody>
          <a:bodyPr wrap="square" rtlCol="0">
            <a:spAutoFit/>
          </a:bodyPr>
          <a:lstStyle/>
          <a:p>
            <a:pPr>
              <a:lnSpc>
                <a:spcPct val="125000"/>
              </a:lnSpc>
            </a:pPr>
            <a:r>
              <a:rPr lang="zh-CN" altLang="en-US" dirty="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p>
        </p:txBody>
      </p:sp>
    </p:spTree>
    <p:extLst>
      <p:ext uri="{BB962C8B-B14F-4D97-AF65-F5344CB8AC3E}">
        <p14:creationId xmlns:p14="http://schemas.microsoft.com/office/powerpoint/2010/main" val="1640410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22" presetClass="entr" presetSubtype="8"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par>
                                <p:cTn id="33" presetID="22" presetClass="entr" presetSubtype="8" fill="hold" grpId="0" nodeType="withEffect">
                                  <p:stCondLst>
                                    <p:cond delay="7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par>
                                <p:cTn id="45" presetID="22" presetClass="entr" presetSubtype="2" fill="hold" nodeType="withEffect">
                                  <p:stCondLst>
                                    <p:cond delay="50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par>
                                <p:cTn id="48" presetID="22" presetClass="entr" presetSubtype="2" fill="hold" grpId="0" nodeType="withEffect">
                                  <p:stCondLst>
                                    <p:cond delay="70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2" fill="hold" grpId="0" nodeType="withEffect">
                                  <p:stCondLst>
                                    <p:cond delay="70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par>
                                <p:cTn id="54" presetID="22" presetClass="entr" presetSubtype="1" fill="hold" grpId="0" nodeType="withEffect">
                                  <p:stCondLst>
                                    <p:cond delay="1200"/>
                                  </p:stCondLst>
                                  <p:childTnLst>
                                    <p:set>
                                      <p:cBhvr>
                                        <p:cTn id="55" dur="1" fill="hold">
                                          <p:stCondLst>
                                            <p:cond delay="0"/>
                                          </p:stCondLst>
                                        </p:cTn>
                                        <p:tgtEl>
                                          <p:spTgt spid="55"/>
                                        </p:tgtEl>
                                        <p:attrNameLst>
                                          <p:attrName>style.visibility</p:attrName>
                                        </p:attrNameLst>
                                      </p:cBhvr>
                                      <p:to>
                                        <p:strVal val="visible"/>
                                      </p:to>
                                    </p:set>
                                    <p:animEffect transition="in" filter="wipe(up)">
                                      <p:cBhvr>
                                        <p:cTn id="56" dur="500"/>
                                        <p:tgtEl>
                                          <p:spTgt spid="55"/>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4" grpId="0"/>
      <p:bldP spid="25" grpId="0"/>
      <p:bldP spid="47" grpId="0" animBg="1"/>
      <p:bldP spid="48" grpId="0" animBg="1"/>
      <p:bldP spid="49" grpId="0"/>
      <p:bldP spid="50" grpId="0"/>
      <p:bldP spid="52" grpId="0" animBg="1"/>
      <p:bldP spid="53" grpId="0" animBg="1"/>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6713638" y="4093675"/>
            <a:ext cx="4026214"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27826" tIns="658273" rIns="224780"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1" name="任意多边形 10"/>
          <p:cNvSpPr/>
          <p:nvPr/>
        </p:nvSpPr>
        <p:spPr>
          <a:xfrm>
            <a:off x="1452147" y="4077194"/>
            <a:ext cx="3794847"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658273" rIns="1027826"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2" name="任意多边形 11"/>
          <p:cNvSpPr/>
          <p:nvPr/>
        </p:nvSpPr>
        <p:spPr>
          <a:xfrm>
            <a:off x="6713638" y="1103402"/>
            <a:ext cx="4026214"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defTabSz="1689100">
              <a:lnSpc>
                <a:spcPct val="90000"/>
              </a:lnSpc>
              <a:spcBef>
                <a:spcPct val="0"/>
              </a:spcBef>
              <a:spcAft>
                <a:spcPct val="15000"/>
              </a:spcAft>
              <a:buChar char="••"/>
            </a:pPr>
            <a:endParaRPr lang="zh-CN" altLang="en-US"/>
          </a:p>
        </p:txBody>
      </p:sp>
      <p:sp>
        <p:nvSpPr>
          <p:cNvPr id="14" name="任意多边形 13"/>
          <p:cNvSpPr/>
          <p:nvPr/>
        </p:nvSpPr>
        <p:spPr>
          <a:xfrm>
            <a:off x="1452147" y="1103402"/>
            <a:ext cx="3794847"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5" name="任意多边形 14"/>
          <p:cNvSpPr/>
          <p:nvPr/>
        </p:nvSpPr>
        <p:spPr>
          <a:xfrm>
            <a:off x="3897872"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6" name="任意多边形 15"/>
          <p:cNvSpPr/>
          <p:nvPr/>
        </p:nvSpPr>
        <p:spPr>
          <a:xfrm>
            <a:off x="6027324"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957466" rIns="95746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7" name="任意多边形 16"/>
          <p:cNvSpPr/>
          <p:nvPr/>
        </p:nvSpPr>
        <p:spPr>
          <a:xfrm>
            <a:off x="6027324" y="350079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270257" rIns="95746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8" name="任意多边形 17"/>
          <p:cNvSpPr/>
          <p:nvPr/>
        </p:nvSpPr>
        <p:spPr>
          <a:xfrm>
            <a:off x="3897872" y="3500797"/>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9" name="环形箭头 18"/>
          <p:cNvSpPr/>
          <p:nvPr/>
        </p:nvSpPr>
        <p:spPr>
          <a:xfrm>
            <a:off x="5360537" y="2797332"/>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环形箭头 19"/>
          <p:cNvSpPr/>
          <p:nvPr/>
        </p:nvSpPr>
        <p:spPr>
          <a:xfrm rot="10800000">
            <a:off x="5360537" y="3032370"/>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1" name="Freeform 5"/>
          <p:cNvSpPr>
            <a:spLocks noEditPoints="1"/>
          </p:cNvSpPr>
          <p:nvPr/>
        </p:nvSpPr>
        <p:spPr bwMode="auto">
          <a:xfrm>
            <a:off x="6431130" y="2145010"/>
            <a:ext cx="966258" cy="759875"/>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noEditPoints="1"/>
          </p:cNvSpPr>
          <p:nvPr/>
        </p:nvSpPr>
        <p:spPr bwMode="auto">
          <a:xfrm>
            <a:off x="4573921" y="3912447"/>
            <a:ext cx="844857" cy="905431"/>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3" name="Freeform 5"/>
          <p:cNvSpPr>
            <a:spLocks noEditPoints="1"/>
          </p:cNvSpPr>
          <p:nvPr/>
        </p:nvSpPr>
        <p:spPr bwMode="auto">
          <a:xfrm>
            <a:off x="4648283" y="2147062"/>
            <a:ext cx="652351" cy="755770"/>
          </a:xfrm>
          <a:custGeom>
            <a:avLst/>
            <a:gdLst>
              <a:gd name="T0" fmla="*/ 14 w 101"/>
              <a:gd name="T1" fmla="*/ 67 h 118"/>
              <a:gd name="T2" fmla="*/ 25 w 101"/>
              <a:gd name="T3" fmla="*/ 67 h 118"/>
              <a:gd name="T4" fmla="*/ 32 w 101"/>
              <a:gd name="T5" fmla="*/ 65 h 118"/>
              <a:gd name="T6" fmla="*/ 46 w 101"/>
              <a:gd name="T7" fmla="*/ 93 h 118"/>
              <a:gd name="T8" fmla="*/ 49 w 101"/>
              <a:gd name="T9" fmla="*/ 75 h 118"/>
              <a:gd name="T10" fmla="*/ 47 w 101"/>
              <a:gd name="T11" fmla="*/ 74 h 118"/>
              <a:gd name="T12" fmla="*/ 47 w 101"/>
              <a:gd name="T13" fmla="*/ 72 h 118"/>
              <a:gd name="T14" fmla="*/ 57 w 101"/>
              <a:gd name="T15" fmla="*/ 72 h 118"/>
              <a:gd name="T16" fmla="*/ 57 w 101"/>
              <a:gd name="T17" fmla="*/ 74 h 118"/>
              <a:gd name="T18" fmla="*/ 54 w 101"/>
              <a:gd name="T19" fmla="*/ 75 h 118"/>
              <a:gd name="T20" fmla="*/ 58 w 101"/>
              <a:gd name="T21" fmla="*/ 92 h 118"/>
              <a:gd name="T22" fmla="*/ 69 w 101"/>
              <a:gd name="T23" fmla="*/ 66 h 118"/>
              <a:gd name="T24" fmla="*/ 76 w 101"/>
              <a:gd name="T25" fmla="*/ 67 h 118"/>
              <a:gd name="T26" fmla="*/ 86 w 101"/>
              <a:gd name="T27" fmla="*/ 67 h 118"/>
              <a:gd name="T28" fmla="*/ 100 w 101"/>
              <a:gd name="T29" fmla="*/ 110 h 118"/>
              <a:gd name="T30" fmla="*/ 86 w 101"/>
              <a:gd name="T31" fmla="*/ 114 h 118"/>
              <a:gd name="T32" fmla="*/ 84 w 101"/>
              <a:gd name="T33" fmla="*/ 108 h 118"/>
              <a:gd name="T34" fmla="*/ 80 w 101"/>
              <a:gd name="T35" fmla="*/ 116 h 118"/>
              <a:gd name="T36" fmla="*/ 19 w 101"/>
              <a:gd name="T37" fmla="*/ 116 h 118"/>
              <a:gd name="T38" fmla="*/ 15 w 101"/>
              <a:gd name="T39" fmla="*/ 108 h 118"/>
              <a:gd name="T40" fmla="*/ 13 w 101"/>
              <a:gd name="T41" fmla="*/ 115 h 118"/>
              <a:gd name="T42" fmla="*/ 0 w 101"/>
              <a:gd name="T43" fmla="*/ 110 h 118"/>
              <a:gd name="T44" fmla="*/ 14 w 101"/>
              <a:gd name="T45" fmla="*/ 67 h 118"/>
              <a:gd name="T46" fmla="*/ 29 w 101"/>
              <a:gd name="T47" fmla="*/ 46 h 118"/>
              <a:gd name="T48" fmla="*/ 25 w 101"/>
              <a:gd name="T49" fmla="*/ 42 h 118"/>
              <a:gd name="T50" fmla="*/ 24 w 101"/>
              <a:gd name="T51" fmla="*/ 34 h 118"/>
              <a:gd name="T52" fmla="*/ 24 w 101"/>
              <a:gd name="T53" fmla="*/ 33 h 118"/>
              <a:gd name="T54" fmla="*/ 25 w 101"/>
              <a:gd name="T55" fmla="*/ 32 h 118"/>
              <a:gd name="T56" fmla="*/ 26 w 101"/>
              <a:gd name="T57" fmla="*/ 32 h 118"/>
              <a:gd name="T58" fmla="*/ 31 w 101"/>
              <a:gd name="T59" fmla="*/ 8 h 118"/>
              <a:gd name="T60" fmla="*/ 67 w 101"/>
              <a:gd name="T61" fmla="*/ 7 h 118"/>
              <a:gd name="T62" fmla="*/ 74 w 101"/>
              <a:gd name="T63" fmla="*/ 32 h 118"/>
              <a:gd name="T64" fmla="*/ 74 w 101"/>
              <a:gd name="T65" fmla="*/ 32 h 118"/>
              <a:gd name="T66" fmla="*/ 75 w 101"/>
              <a:gd name="T67" fmla="*/ 33 h 118"/>
              <a:gd name="T68" fmla="*/ 75 w 101"/>
              <a:gd name="T69" fmla="*/ 34 h 118"/>
              <a:gd name="T70" fmla="*/ 74 w 101"/>
              <a:gd name="T71" fmla="*/ 42 h 118"/>
              <a:gd name="T72" fmla="*/ 71 w 101"/>
              <a:gd name="T73" fmla="*/ 46 h 118"/>
              <a:gd name="T74" fmla="*/ 52 w 101"/>
              <a:gd name="T75" fmla="*/ 63 h 118"/>
              <a:gd name="T76" fmla="*/ 47 w 101"/>
              <a:gd name="T77" fmla="*/ 63 h 118"/>
              <a:gd name="T78" fmla="*/ 29 w 101"/>
              <a:gd name="T79" fmla="*/ 4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18">
                <a:moveTo>
                  <a:pt x="14" y="67"/>
                </a:moveTo>
                <a:cubicBezTo>
                  <a:pt x="18" y="67"/>
                  <a:pt x="21" y="67"/>
                  <a:pt x="25" y="67"/>
                </a:cubicBezTo>
                <a:cubicBezTo>
                  <a:pt x="28" y="67"/>
                  <a:pt x="30" y="67"/>
                  <a:pt x="32" y="65"/>
                </a:cubicBezTo>
                <a:cubicBezTo>
                  <a:pt x="46" y="93"/>
                  <a:pt x="46" y="93"/>
                  <a:pt x="46" y="93"/>
                </a:cubicBezTo>
                <a:cubicBezTo>
                  <a:pt x="49" y="75"/>
                  <a:pt x="49" y="75"/>
                  <a:pt x="49" y="75"/>
                </a:cubicBezTo>
                <a:cubicBezTo>
                  <a:pt x="47" y="74"/>
                  <a:pt x="47" y="74"/>
                  <a:pt x="47" y="74"/>
                </a:cubicBezTo>
                <a:cubicBezTo>
                  <a:pt x="47" y="72"/>
                  <a:pt x="47" y="72"/>
                  <a:pt x="47" y="72"/>
                </a:cubicBezTo>
                <a:cubicBezTo>
                  <a:pt x="57" y="72"/>
                  <a:pt x="57" y="72"/>
                  <a:pt x="57" y="72"/>
                </a:cubicBezTo>
                <a:cubicBezTo>
                  <a:pt x="57" y="74"/>
                  <a:pt x="57" y="74"/>
                  <a:pt x="57" y="74"/>
                </a:cubicBezTo>
                <a:cubicBezTo>
                  <a:pt x="54" y="75"/>
                  <a:pt x="54" y="75"/>
                  <a:pt x="54" y="75"/>
                </a:cubicBezTo>
                <a:cubicBezTo>
                  <a:pt x="58" y="92"/>
                  <a:pt x="58" y="92"/>
                  <a:pt x="58" y="92"/>
                </a:cubicBezTo>
                <a:cubicBezTo>
                  <a:pt x="69" y="66"/>
                  <a:pt x="69" y="66"/>
                  <a:pt x="69" y="66"/>
                </a:cubicBezTo>
                <a:cubicBezTo>
                  <a:pt x="71" y="67"/>
                  <a:pt x="73" y="67"/>
                  <a:pt x="76" y="67"/>
                </a:cubicBezTo>
                <a:cubicBezTo>
                  <a:pt x="79" y="67"/>
                  <a:pt x="82" y="67"/>
                  <a:pt x="86" y="67"/>
                </a:cubicBezTo>
                <a:cubicBezTo>
                  <a:pt x="95" y="75"/>
                  <a:pt x="101" y="96"/>
                  <a:pt x="100" y="110"/>
                </a:cubicBezTo>
                <a:cubicBezTo>
                  <a:pt x="97" y="112"/>
                  <a:pt x="92" y="113"/>
                  <a:pt x="86" y="114"/>
                </a:cubicBezTo>
                <a:cubicBezTo>
                  <a:pt x="84" y="108"/>
                  <a:pt x="84" y="108"/>
                  <a:pt x="84" y="108"/>
                </a:cubicBezTo>
                <a:cubicBezTo>
                  <a:pt x="80" y="116"/>
                  <a:pt x="80" y="116"/>
                  <a:pt x="80" y="116"/>
                </a:cubicBezTo>
                <a:cubicBezTo>
                  <a:pt x="61" y="118"/>
                  <a:pt x="37" y="118"/>
                  <a:pt x="19" y="116"/>
                </a:cubicBezTo>
                <a:cubicBezTo>
                  <a:pt x="15" y="108"/>
                  <a:pt x="15" y="108"/>
                  <a:pt x="15" y="108"/>
                </a:cubicBezTo>
                <a:cubicBezTo>
                  <a:pt x="13" y="115"/>
                  <a:pt x="13" y="115"/>
                  <a:pt x="13" y="115"/>
                </a:cubicBezTo>
                <a:cubicBezTo>
                  <a:pt x="6" y="113"/>
                  <a:pt x="2" y="112"/>
                  <a:pt x="0" y="110"/>
                </a:cubicBezTo>
                <a:cubicBezTo>
                  <a:pt x="0" y="98"/>
                  <a:pt x="2" y="77"/>
                  <a:pt x="14" y="67"/>
                </a:cubicBezTo>
                <a:close/>
                <a:moveTo>
                  <a:pt x="29" y="46"/>
                </a:moveTo>
                <a:cubicBezTo>
                  <a:pt x="27" y="45"/>
                  <a:pt x="26" y="44"/>
                  <a:pt x="25" y="42"/>
                </a:cubicBezTo>
                <a:cubicBezTo>
                  <a:pt x="25" y="40"/>
                  <a:pt x="24" y="37"/>
                  <a:pt x="24" y="34"/>
                </a:cubicBezTo>
                <a:cubicBezTo>
                  <a:pt x="24" y="33"/>
                  <a:pt x="24" y="33"/>
                  <a:pt x="24" y="33"/>
                </a:cubicBezTo>
                <a:cubicBezTo>
                  <a:pt x="25" y="32"/>
                  <a:pt x="25" y="32"/>
                  <a:pt x="25" y="32"/>
                </a:cubicBezTo>
                <a:cubicBezTo>
                  <a:pt x="25" y="32"/>
                  <a:pt x="25" y="32"/>
                  <a:pt x="26" y="32"/>
                </a:cubicBezTo>
                <a:cubicBezTo>
                  <a:pt x="24" y="19"/>
                  <a:pt x="25" y="12"/>
                  <a:pt x="31" y="8"/>
                </a:cubicBezTo>
                <a:cubicBezTo>
                  <a:pt x="40" y="0"/>
                  <a:pt x="57" y="0"/>
                  <a:pt x="67" y="7"/>
                </a:cubicBezTo>
                <a:cubicBezTo>
                  <a:pt x="73" y="11"/>
                  <a:pt x="75" y="20"/>
                  <a:pt x="74" y="32"/>
                </a:cubicBezTo>
                <a:cubicBezTo>
                  <a:pt x="74" y="32"/>
                  <a:pt x="74" y="32"/>
                  <a:pt x="74" y="32"/>
                </a:cubicBezTo>
                <a:cubicBezTo>
                  <a:pt x="75" y="33"/>
                  <a:pt x="75" y="33"/>
                  <a:pt x="75" y="33"/>
                </a:cubicBezTo>
                <a:cubicBezTo>
                  <a:pt x="75" y="34"/>
                  <a:pt x="75" y="34"/>
                  <a:pt x="75" y="34"/>
                </a:cubicBezTo>
                <a:cubicBezTo>
                  <a:pt x="75" y="37"/>
                  <a:pt x="75" y="40"/>
                  <a:pt x="74" y="42"/>
                </a:cubicBezTo>
                <a:cubicBezTo>
                  <a:pt x="73" y="44"/>
                  <a:pt x="72" y="45"/>
                  <a:pt x="71" y="46"/>
                </a:cubicBezTo>
                <a:cubicBezTo>
                  <a:pt x="68" y="54"/>
                  <a:pt x="60" y="62"/>
                  <a:pt x="52" y="63"/>
                </a:cubicBezTo>
                <a:cubicBezTo>
                  <a:pt x="50" y="63"/>
                  <a:pt x="48" y="63"/>
                  <a:pt x="47" y="63"/>
                </a:cubicBezTo>
                <a:cubicBezTo>
                  <a:pt x="38" y="59"/>
                  <a:pt x="32" y="55"/>
                  <a:pt x="29"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noEditPoints="1"/>
          </p:cNvSpPr>
          <p:nvPr/>
        </p:nvSpPr>
        <p:spPr bwMode="auto">
          <a:xfrm>
            <a:off x="6378551" y="3955166"/>
            <a:ext cx="1071414" cy="819994"/>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1452147" y="1215376"/>
            <a:ext cx="3794845" cy="1477328"/>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泡泡创意平面设计工作室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6843836" y="1246488"/>
            <a:ext cx="3896016"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p>
        </p:txBody>
      </p:sp>
      <p:sp>
        <p:nvSpPr>
          <p:cNvPr id="27" name="文本框 26"/>
          <p:cNvSpPr txBox="1"/>
          <p:nvPr/>
        </p:nvSpPr>
        <p:spPr>
          <a:xfrm>
            <a:off x="7045041" y="4209519"/>
            <a:ext cx="3692240"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1449577" y="4177232"/>
            <a:ext cx="3797415"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工大泡泡创意平面设计</a:t>
            </a:r>
            <a:r>
              <a:rPr lang="zh-CN" altLang="en-US" dirty="0" smtClean="0">
                <a:latin typeface="微软雅黑" panose="020B0503020204020204" pitchFamily="34" charset="-122"/>
                <a:ea typeface="微软雅黑" panose="020B0503020204020204" pitchFamily="34" charset="-122"/>
              </a:rPr>
              <a:t>工作室</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38990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8"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par>
                                <p:cTn id="33" presetID="22" presetClass="entr" presetSubtype="2" fill="hold" nodeType="withEffect">
                                  <p:stCondLst>
                                    <p:cond delay="90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1000"/>
                                        <p:tgtEl>
                                          <p:spTgt spid="20"/>
                                        </p:tgtEl>
                                      </p:cBhvr>
                                    </p:animEffect>
                                  </p:childTnLst>
                                </p:cTn>
                              </p:par>
                              <p:par>
                                <p:cTn id="36" presetID="22" presetClass="entr" presetSubtype="2" fill="hold" grpId="0" nodeType="withEffect">
                                  <p:stCondLst>
                                    <p:cond delay="70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par>
                                <p:cTn id="39" presetID="22" presetClass="entr" presetSubtype="2" fill="hold" grpId="0" nodeType="withEffect">
                                  <p:stCondLst>
                                    <p:cond delay="70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par>
                                <p:cTn id="42" presetID="22" presetClass="entr" presetSubtype="2" fill="hold" grpId="0" nodeType="withEffect">
                                  <p:stCondLst>
                                    <p:cond delay="110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500"/>
                                        <p:tgtEl>
                                          <p:spTgt spid="18"/>
                                        </p:tgtEl>
                                      </p:cBhvr>
                                    </p:animEffect>
                                  </p:childTnLst>
                                </p:cTn>
                              </p:par>
                              <p:par>
                                <p:cTn id="45" presetID="22" presetClass="entr" presetSubtype="2" fill="hold" grpId="0" nodeType="withEffect">
                                  <p:stCondLst>
                                    <p:cond delay="110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par>
                                <p:cTn id="48" presetID="10" presetClass="entr" presetSubtype="0" fill="hold" grpId="0" nodeType="withEffect">
                                  <p:stCondLst>
                                    <p:cond delay="16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22" presetClass="entr" presetSubtype="2"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10" presetClass="entr" presetSubtype="0" fill="hold" grpId="0" nodeType="withEffect">
                                  <p:stCondLst>
                                    <p:cond delay="2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22" presetClass="entr" presetSubtype="2" fill="hold" grpId="0" nodeType="withEffect">
                                  <p:stCondLst>
                                    <p:cond delay="2800"/>
                                  </p:stCondLst>
                                  <p:childTnLst>
                                    <p:set>
                                      <p:cBhvr>
                                        <p:cTn id="64" dur="1" fill="hold">
                                          <p:stCondLst>
                                            <p:cond delay="0"/>
                                          </p:stCondLst>
                                        </p:cTn>
                                        <p:tgtEl>
                                          <p:spTgt spid="11"/>
                                        </p:tgtEl>
                                        <p:attrNameLst>
                                          <p:attrName>style.visibility</p:attrName>
                                        </p:attrNameLst>
                                      </p:cBhvr>
                                      <p:to>
                                        <p:strVal val="visible"/>
                                      </p:to>
                                    </p:set>
                                    <p:animEffect transition="in" filter="wipe(right)">
                                      <p:cBhvr>
                                        <p:cTn id="65" dur="500"/>
                                        <p:tgtEl>
                                          <p:spTgt spid="11"/>
                                        </p:tgtEl>
                                      </p:cBhvr>
                                    </p:animEffect>
                                  </p:childTnLst>
                                </p:cTn>
                              </p:par>
                              <p:par>
                                <p:cTn id="66" presetID="10" presetClass="entr" presetSubtype="0" fill="hold" grpId="0" nodeType="withEffect">
                                  <p:stCondLst>
                                    <p:cond delay="26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22" presetClass="entr" presetSubtype="8" fill="hold" grpId="0" nodeType="withEffect">
                                  <p:stCondLst>
                                    <p:cond delay="250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1050976" y="999066"/>
            <a:ext cx="8581619" cy="1115484"/>
          </a:xfrm>
          <a:custGeom>
            <a:avLst/>
            <a:gdLst>
              <a:gd name="connsiteX0" fmla="*/ 0 w 8128000"/>
              <a:gd name="connsiteY0" fmla="*/ 135467 h 1354666"/>
              <a:gd name="connsiteX1" fmla="*/ 135467 w 8128000"/>
              <a:gd name="connsiteY1" fmla="*/ 0 h 1354666"/>
              <a:gd name="connsiteX2" fmla="*/ 7992533 w 8128000"/>
              <a:gd name="connsiteY2" fmla="*/ 0 h 1354666"/>
              <a:gd name="connsiteX3" fmla="*/ 8128000 w 8128000"/>
              <a:gd name="connsiteY3" fmla="*/ 135467 h 1354666"/>
              <a:gd name="connsiteX4" fmla="*/ 8128000 w 8128000"/>
              <a:gd name="connsiteY4" fmla="*/ 1219199 h 1354666"/>
              <a:gd name="connsiteX5" fmla="*/ 7992533 w 8128000"/>
              <a:gd name="connsiteY5" fmla="*/ 1354666 h 1354666"/>
              <a:gd name="connsiteX6" fmla="*/ 135467 w 8128000"/>
              <a:gd name="connsiteY6" fmla="*/ 1354666 h 1354666"/>
              <a:gd name="connsiteX7" fmla="*/ 0 w 8128000"/>
              <a:gd name="connsiteY7" fmla="*/ 1219199 h 1354666"/>
              <a:gd name="connsiteX8" fmla="*/ 0 w 8128000"/>
              <a:gd name="connsiteY8" fmla="*/ 135467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354666">
                <a:moveTo>
                  <a:pt x="0" y="135467"/>
                </a:moveTo>
                <a:cubicBezTo>
                  <a:pt x="0" y="60651"/>
                  <a:pt x="60651" y="0"/>
                  <a:pt x="135467" y="0"/>
                </a:cubicBezTo>
                <a:lnTo>
                  <a:pt x="7992533" y="0"/>
                </a:lnTo>
                <a:cubicBezTo>
                  <a:pt x="8067349" y="0"/>
                  <a:pt x="8128000" y="60651"/>
                  <a:pt x="8128000" y="135467"/>
                </a:cubicBezTo>
                <a:lnTo>
                  <a:pt x="8128000" y="1219199"/>
                </a:lnTo>
                <a:cubicBezTo>
                  <a:pt x="8128000" y="1294015"/>
                  <a:pt x="8067349" y="1354666"/>
                  <a:pt x="7992533" y="1354666"/>
                </a:cubicBezTo>
                <a:lnTo>
                  <a:pt x="135467" y="1354666"/>
                </a:lnTo>
                <a:cubicBezTo>
                  <a:pt x="60651" y="1354666"/>
                  <a:pt x="0" y="1294015"/>
                  <a:pt x="0" y="1219199"/>
                </a:cubicBezTo>
                <a:lnTo>
                  <a:pt x="0" y="135467"/>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02" tIns="122227" rIns="163502" bIns="12222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圆角矩形 10"/>
          <p:cNvSpPr/>
          <p:nvPr/>
        </p:nvSpPr>
        <p:spPr>
          <a:xfrm>
            <a:off x="1050976" y="21974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任意多边形 11"/>
          <p:cNvSpPr/>
          <p:nvPr/>
        </p:nvSpPr>
        <p:spPr>
          <a:xfrm>
            <a:off x="2057400" y="2197523"/>
            <a:ext cx="7575195"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400" kern="1200"/>
          </a:p>
        </p:txBody>
      </p:sp>
      <p:sp>
        <p:nvSpPr>
          <p:cNvPr id="14" name="任意多边形 13"/>
          <p:cNvSpPr/>
          <p:nvPr/>
        </p:nvSpPr>
        <p:spPr>
          <a:xfrm>
            <a:off x="2057401" y="31813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5" name="Freeform 22"/>
          <p:cNvSpPr>
            <a:spLocks noEditPoints="1"/>
          </p:cNvSpPr>
          <p:nvPr/>
        </p:nvSpPr>
        <p:spPr bwMode="auto">
          <a:xfrm>
            <a:off x="1256924" y="1219200"/>
            <a:ext cx="999836" cy="695754"/>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2554689" y="1349703"/>
            <a:ext cx="5984398"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工大泡泡创意平面设计工作室</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050976" y="31880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任意多边形 17"/>
          <p:cNvSpPr/>
          <p:nvPr/>
        </p:nvSpPr>
        <p:spPr>
          <a:xfrm>
            <a:off x="2057401" y="41719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9" name="圆角矩形 18"/>
          <p:cNvSpPr/>
          <p:nvPr/>
        </p:nvSpPr>
        <p:spPr>
          <a:xfrm>
            <a:off x="1050976" y="41786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任意多边形 19"/>
          <p:cNvSpPr/>
          <p:nvPr/>
        </p:nvSpPr>
        <p:spPr>
          <a:xfrm>
            <a:off x="2057401" y="514349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21" name="圆角矩形 20"/>
          <p:cNvSpPr/>
          <p:nvPr/>
        </p:nvSpPr>
        <p:spPr>
          <a:xfrm>
            <a:off x="1050976" y="515015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10"/>
          <p:cNvSpPr>
            <a:spLocks noEditPoints="1"/>
          </p:cNvSpPr>
          <p:nvPr/>
        </p:nvSpPr>
        <p:spPr bwMode="auto">
          <a:xfrm>
            <a:off x="1261978" y="5343736"/>
            <a:ext cx="515840" cy="527474"/>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noEditPoints="1"/>
          </p:cNvSpPr>
          <p:nvPr/>
        </p:nvSpPr>
        <p:spPr bwMode="auto">
          <a:xfrm>
            <a:off x="1229183" y="4429584"/>
            <a:ext cx="581430" cy="54126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noEditPoints="1"/>
          </p:cNvSpPr>
          <p:nvPr/>
        </p:nvSpPr>
        <p:spPr bwMode="auto">
          <a:xfrm>
            <a:off x="1268146" y="2381689"/>
            <a:ext cx="503504" cy="546068"/>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5" name="Freeform 5"/>
          <p:cNvSpPr>
            <a:spLocks noEditPoints="1"/>
          </p:cNvSpPr>
          <p:nvPr/>
        </p:nvSpPr>
        <p:spPr bwMode="auto">
          <a:xfrm>
            <a:off x="1260858" y="3408034"/>
            <a:ext cx="518080" cy="474578"/>
          </a:xfrm>
          <a:custGeom>
            <a:avLst/>
            <a:gdLst>
              <a:gd name="T0" fmla="*/ 60 w 110"/>
              <a:gd name="T1" fmla="*/ 91 h 99"/>
              <a:gd name="T2" fmla="*/ 68 w 110"/>
              <a:gd name="T3" fmla="*/ 85 h 99"/>
              <a:gd name="T4" fmla="*/ 68 w 110"/>
              <a:gd name="T5" fmla="*/ 86 h 99"/>
              <a:gd name="T6" fmla="*/ 72 w 110"/>
              <a:gd name="T7" fmla="*/ 5 h 99"/>
              <a:gd name="T8" fmla="*/ 17 w 110"/>
              <a:gd name="T9" fmla="*/ 55 h 99"/>
              <a:gd name="T10" fmla="*/ 16 w 110"/>
              <a:gd name="T11" fmla="*/ 52 h 99"/>
              <a:gd name="T12" fmla="*/ 46 w 110"/>
              <a:gd name="T13" fmla="*/ 52 h 99"/>
              <a:gd name="T14" fmla="*/ 46 w 110"/>
              <a:gd name="T15" fmla="*/ 55 h 99"/>
              <a:gd name="T16" fmla="*/ 17 w 110"/>
              <a:gd name="T17" fmla="*/ 55 h 99"/>
              <a:gd name="T18" fmla="*/ 15 w 110"/>
              <a:gd name="T19" fmla="*/ 44 h 99"/>
              <a:gd name="T20" fmla="*/ 31 w 110"/>
              <a:gd name="T21" fmla="*/ 39 h 99"/>
              <a:gd name="T22" fmla="*/ 47 w 110"/>
              <a:gd name="T23" fmla="*/ 44 h 99"/>
              <a:gd name="T24" fmla="*/ 31 w 110"/>
              <a:gd name="T25" fmla="*/ 42 h 99"/>
              <a:gd name="T26" fmla="*/ 17 w 110"/>
              <a:gd name="T27" fmla="*/ 36 h 99"/>
              <a:gd name="T28" fmla="*/ 16 w 110"/>
              <a:gd name="T29" fmla="*/ 33 h 99"/>
              <a:gd name="T30" fmla="*/ 46 w 110"/>
              <a:gd name="T31" fmla="*/ 33 h 99"/>
              <a:gd name="T32" fmla="*/ 46 w 110"/>
              <a:gd name="T33" fmla="*/ 36 h 99"/>
              <a:gd name="T34" fmla="*/ 17 w 110"/>
              <a:gd name="T35" fmla="*/ 36 h 99"/>
              <a:gd name="T36" fmla="*/ 15 w 110"/>
              <a:gd name="T37" fmla="*/ 26 h 99"/>
              <a:gd name="T38" fmla="*/ 31 w 110"/>
              <a:gd name="T39" fmla="*/ 21 h 99"/>
              <a:gd name="T40" fmla="*/ 47 w 110"/>
              <a:gd name="T41" fmla="*/ 26 h 99"/>
              <a:gd name="T42" fmla="*/ 31 w 110"/>
              <a:gd name="T43" fmla="*/ 24 h 99"/>
              <a:gd name="T44" fmla="*/ 17 w 110"/>
              <a:gd name="T45" fmla="*/ 19 h 99"/>
              <a:gd name="T46" fmla="*/ 16 w 110"/>
              <a:gd name="T47" fmla="*/ 16 h 99"/>
              <a:gd name="T48" fmla="*/ 46 w 110"/>
              <a:gd name="T49" fmla="*/ 16 h 99"/>
              <a:gd name="T50" fmla="*/ 46 w 110"/>
              <a:gd name="T51" fmla="*/ 19 h 99"/>
              <a:gd name="T52" fmla="*/ 17 w 110"/>
              <a:gd name="T53" fmla="*/ 19 h 99"/>
              <a:gd name="T54" fmla="*/ 110 w 110"/>
              <a:gd name="T55" fmla="*/ 20 h 99"/>
              <a:gd name="T56" fmla="*/ 106 w 110"/>
              <a:gd name="T57" fmla="*/ 88 h 99"/>
              <a:gd name="T58" fmla="*/ 76 w 110"/>
              <a:gd name="T59" fmla="*/ 97 h 99"/>
              <a:gd name="T60" fmla="*/ 75 w 110"/>
              <a:gd name="T61" fmla="*/ 98 h 99"/>
              <a:gd name="T62" fmla="*/ 66 w 110"/>
              <a:gd name="T63" fmla="*/ 90 h 99"/>
              <a:gd name="T64" fmla="*/ 58 w 110"/>
              <a:gd name="T65" fmla="*/ 99 h 99"/>
              <a:gd name="T66" fmla="*/ 56 w 110"/>
              <a:gd name="T67" fmla="*/ 88 h 99"/>
              <a:gd name="T68" fmla="*/ 0 w 110"/>
              <a:gd name="T69" fmla="*/ 83 h 99"/>
              <a:gd name="T70" fmla="*/ 4 w 110"/>
              <a:gd name="T71" fmla="*/ 15 h 99"/>
              <a:gd name="T72" fmla="*/ 6 w 110"/>
              <a:gd name="T73" fmla="*/ 6 h 99"/>
              <a:gd name="T74" fmla="*/ 55 w 110"/>
              <a:gd name="T75" fmla="*/ 5 h 99"/>
              <a:gd name="T76" fmla="*/ 104 w 110"/>
              <a:gd name="T77" fmla="*/ 6 h 99"/>
              <a:gd name="T78" fmla="*/ 106 w 110"/>
              <a:gd name="T79" fmla="*/ 9 h 99"/>
              <a:gd name="T80" fmla="*/ 76 w 110"/>
              <a:gd name="T81" fmla="*/ 68 h 99"/>
              <a:gd name="T82" fmla="*/ 99 w 110"/>
              <a:gd name="T83" fmla="*/ 72 h 99"/>
              <a:gd name="T84" fmla="*/ 79 w 110"/>
              <a:gd name="T85" fmla="*/ 6 h 99"/>
              <a:gd name="T86" fmla="*/ 76 w 110"/>
              <a:gd name="T87" fmla="*/ 68 h 99"/>
              <a:gd name="T88" fmla="*/ 10 w 110"/>
              <a:gd name="T89" fmla="*/ 11 h 99"/>
              <a:gd name="T90" fmla="*/ 31 w 110"/>
              <a:gd name="T91" fmla="*/ 68 h 99"/>
              <a:gd name="T92" fmla="*/ 51 w 110"/>
              <a:gd name="T9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99">
                <a:moveTo>
                  <a:pt x="60" y="9"/>
                </a:moveTo>
                <a:cubicBezTo>
                  <a:pt x="60" y="91"/>
                  <a:pt x="60" y="91"/>
                  <a:pt x="60" y="91"/>
                </a:cubicBezTo>
                <a:cubicBezTo>
                  <a:pt x="65" y="86"/>
                  <a:pt x="65" y="86"/>
                  <a:pt x="65" y="86"/>
                </a:cubicBezTo>
                <a:cubicBezTo>
                  <a:pt x="65" y="85"/>
                  <a:pt x="67" y="85"/>
                  <a:pt x="68" y="85"/>
                </a:cubicBezTo>
                <a:cubicBezTo>
                  <a:pt x="68" y="85"/>
                  <a:pt x="68" y="85"/>
                  <a:pt x="68" y="86"/>
                </a:cubicBezTo>
                <a:cubicBezTo>
                  <a:pt x="68" y="86"/>
                  <a:pt x="68" y="86"/>
                  <a:pt x="68" y="86"/>
                </a:cubicBezTo>
                <a:cubicBezTo>
                  <a:pt x="72" y="91"/>
                  <a:pt x="72" y="91"/>
                  <a:pt x="72" y="91"/>
                </a:cubicBezTo>
                <a:cubicBezTo>
                  <a:pt x="72" y="5"/>
                  <a:pt x="72" y="5"/>
                  <a:pt x="72" y="5"/>
                </a:cubicBezTo>
                <a:cubicBezTo>
                  <a:pt x="60" y="9"/>
                  <a:pt x="60" y="9"/>
                  <a:pt x="60" y="9"/>
                </a:cubicBezTo>
                <a:close/>
                <a:moveTo>
                  <a:pt x="17" y="55"/>
                </a:moveTo>
                <a:cubicBezTo>
                  <a:pt x="16" y="55"/>
                  <a:pt x="15" y="55"/>
                  <a:pt x="15" y="54"/>
                </a:cubicBezTo>
                <a:cubicBezTo>
                  <a:pt x="15" y="53"/>
                  <a:pt x="15" y="52"/>
                  <a:pt x="16" y="52"/>
                </a:cubicBezTo>
                <a:cubicBezTo>
                  <a:pt x="21" y="50"/>
                  <a:pt x="26" y="49"/>
                  <a:pt x="31" y="49"/>
                </a:cubicBezTo>
                <a:cubicBezTo>
                  <a:pt x="36" y="49"/>
                  <a:pt x="41" y="50"/>
                  <a:pt x="46" y="52"/>
                </a:cubicBezTo>
                <a:cubicBezTo>
                  <a:pt x="47" y="52"/>
                  <a:pt x="48" y="53"/>
                  <a:pt x="47" y="54"/>
                </a:cubicBezTo>
                <a:cubicBezTo>
                  <a:pt x="47" y="54"/>
                  <a:pt x="46" y="55"/>
                  <a:pt x="46" y="55"/>
                </a:cubicBezTo>
                <a:cubicBezTo>
                  <a:pt x="41" y="53"/>
                  <a:pt x="36" y="52"/>
                  <a:pt x="31" y="52"/>
                </a:cubicBezTo>
                <a:cubicBezTo>
                  <a:pt x="26" y="52"/>
                  <a:pt x="21" y="53"/>
                  <a:pt x="17" y="55"/>
                </a:cubicBezTo>
                <a:close/>
                <a:moveTo>
                  <a:pt x="17" y="45"/>
                </a:moveTo>
                <a:cubicBezTo>
                  <a:pt x="16" y="45"/>
                  <a:pt x="15" y="45"/>
                  <a:pt x="15" y="44"/>
                </a:cubicBezTo>
                <a:cubicBezTo>
                  <a:pt x="15" y="43"/>
                  <a:pt x="15" y="42"/>
                  <a:pt x="16" y="42"/>
                </a:cubicBezTo>
                <a:cubicBezTo>
                  <a:pt x="21" y="40"/>
                  <a:pt x="26" y="39"/>
                  <a:pt x="31" y="39"/>
                </a:cubicBezTo>
                <a:cubicBezTo>
                  <a:pt x="36" y="39"/>
                  <a:pt x="41" y="40"/>
                  <a:pt x="46" y="42"/>
                </a:cubicBezTo>
                <a:cubicBezTo>
                  <a:pt x="47" y="42"/>
                  <a:pt x="48" y="43"/>
                  <a:pt x="47" y="44"/>
                </a:cubicBezTo>
                <a:cubicBezTo>
                  <a:pt x="47" y="45"/>
                  <a:pt x="46" y="45"/>
                  <a:pt x="46" y="45"/>
                </a:cubicBezTo>
                <a:cubicBezTo>
                  <a:pt x="41" y="43"/>
                  <a:pt x="36" y="42"/>
                  <a:pt x="31" y="42"/>
                </a:cubicBezTo>
                <a:cubicBezTo>
                  <a:pt x="26" y="42"/>
                  <a:pt x="21" y="43"/>
                  <a:pt x="17" y="45"/>
                </a:cubicBezTo>
                <a:close/>
                <a:moveTo>
                  <a:pt x="17" y="36"/>
                </a:moveTo>
                <a:cubicBezTo>
                  <a:pt x="16" y="37"/>
                  <a:pt x="15" y="36"/>
                  <a:pt x="15" y="35"/>
                </a:cubicBezTo>
                <a:cubicBezTo>
                  <a:pt x="15" y="35"/>
                  <a:pt x="15" y="34"/>
                  <a:pt x="16" y="33"/>
                </a:cubicBezTo>
                <a:cubicBezTo>
                  <a:pt x="21" y="32"/>
                  <a:pt x="26" y="31"/>
                  <a:pt x="31" y="31"/>
                </a:cubicBezTo>
                <a:cubicBezTo>
                  <a:pt x="36" y="31"/>
                  <a:pt x="41" y="32"/>
                  <a:pt x="46" y="33"/>
                </a:cubicBezTo>
                <a:cubicBezTo>
                  <a:pt x="47" y="34"/>
                  <a:pt x="48" y="34"/>
                  <a:pt x="47" y="35"/>
                </a:cubicBezTo>
                <a:cubicBezTo>
                  <a:pt x="47" y="36"/>
                  <a:pt x="46" y="36"/>
                  <a:pt x="46" y="36"/>
                </a:cubicBezTo>
                <a:cubicBezTo>
                  <a:pt x="41" y="35"/>
                  <a:pt x="36" y="34"/>
                  <a:pt x="31" y="34"/>
                </a:cubicBezTo>
                <a:cubicBezTo>
                  <a:pt x="26" y="34"/>
                  <a:pt x="21" y="34"/>
                  <a:pt x="17" y="36"/>
                </a:cubicBezTo>
                <a:close/>
                <a:moveTo>
                  <a:pt x="17" y="27"/>
                </a:moveTo>
                <a:cubicBezTo>
                  <a:pt x="16" y="27"/>
                  <a:pt x="15" y="27"/>
                  <a:pt x="15" y="26"/>
                </a:cubicBezTo>
                <a:cubicBezTo>
                  <a:pt x="15" y="25"/>
                  <a:pt x="15" y="24"/>
                  <a:pt x="16" y="24"/>
                </a:cubicBezTo>
                <a:cubicBezTo>
                  <a:pt x="21" y="22"/>
                  <a:pt x="26" y="21"/>
                  <a:pt x="31" y="21"/>
                </a:cubicBezTo>
                <a:cubicBezTo>
                  <a:pt x="36" y="21"/>
                  <a:pt x="41" y="22"/>
                  <a:pt x="46" y="24"/>
                </a:cubicBezTo>
                <a:cubicBezTo>
                  <a:pt x="47" y="24"/>
                  <a:pt x="48" y="25"/>
                  <a:pt x="47" y="26"/>
                </a:cubicBezTo>
                <a:cubicBezTo>
                  <a:pt x="47" y="27"/>
                  <a:pt x="46" y="27"/>
                  <a:pt x="46" y="27"/>
                </a:cubicBezTo>
                <a:cubicBezTo>
                  <a:pt x="41" y="25"/>
                  <a:pt x="36" y="24"/>
                  <a:pt x="31" y="24"/>
                </a:cubicBezTo>
                <a:cubicBezTo>
                  <a:pt x="26" y="24"/>
                  <a:pt x="21" y="25"/>
                  <a:pt x="17" y="27"/>
                </a:cubicBezTo>
                <a:close/>
                <a:moveTo>
                  <a:pt x="17" y="19"/>
                </a:moveTo>
                <a:cubicBezTo>
                  <a:pt x="16" y="19"/>
                  <a:pt x="15" y="19"/>
                  <a:pt x="15" y="18"/>
                </a:cubicBezTo>
                <a:cubicBezTo>
                  <a:pt x="15" y="17"/>
                  <a:pt x="15" y="16"/>
                  <a:pt x="16" y="16"/>
                </a:cubicBezTo>
                <a:cubicBezTo>
                  <a:pt x="21" y="14"/>
                  <a:pt x="26" y="13"/>
                  <a:pt x="31" y="13"/>
                </a:cubicBezTo>
                <a:cubicBezTo>
                  <a:pt x="36" y="13"/>
                  <a:pt x="41" y="14"/>
                  <a:pt x="46" y="16"/>
                </a:cubicBezTo>
                <a:cubicBezTo>
                  <a:pt x="47" y="16"/>
                  <a:pt x="48" y="17"/>
                  <a:pt x="47" y="18"/>
                </a:cubicBezTo>
                <a:cubicBezTo>
                  <a:pt x="47" y="18"/>
                  <a:pt x="46" y="19"/>
                  <a:pt x="46" y="19"/>
                </a:cubicBezTo>
                <a:cubicBezTo>
                  <a:pt x="41" y="17"/>
                  <a:pt x="36" y="16"/>
                  <a:pt x="31" y="16"/>
                </a:cubicBezTo>
                <a:cubicBezTo>
                  <a:pt x="26" y="16"/>
                  <a:pt x="21" y="17"/>
                  <a:pt x="17" y="19"/>
                </a:cubicBezTo>
                <a:close/>
                <a:moveTo>
                  <a:pt x="106" y="15"/>
                </a:moveTo>
                <a:cubicBezTo>
                  <a:pt x="108" y="15"/>
                  <a:pt x="110" y="17"/>
                  <a:pt x="110" y="20"/>
                </a:cubicBezTo>
                <a:cubicBezTo>
                  <a:pt x="110" y="83"/>
                  <a:pt x="110" y="83"/>
                  <a:pt x="110" y="83"/>
                </a:cubicBezTo>
                <a:cubicBezTo>
                  <a:pt x="110" y="86"/>
                  <a:pt x="108" y="88"/>
                  <a:pt x="106" y="88"/>
                </a:cubicBezTo>
                <a:cubicBezTo>
                  <a:pt x="76" y="88"/>
                  <a:pt x="76" y="88"/>
                  <a:pt x="76" y="88"/>
                </a:cubicBezTo>
                <a:cubicBezTo>
                  <a:pt x="76" y="97"/>
                  <a:pt x="76" y="97"/>
                  <a:pt x="76" y="97"/>
                </a:cubicBezTo>
                <a:cubicBezTo>
                  <a:pt x="76" y="97"/>
                  <a:pt x="76" y="97"/>
                  <a:pt x="76" y="97"/>
                </a:cubicBezTo>
                <a:cubicBezTo>
                  <a:pt x="76" y="97"/>
                  <a:pt x="76" y="98"/>
                  <a:pt x="75" y="98"/>
                </a:cubicBezTo>
                <a:cubicBezTo>
                  <a:pt x="74" y="99"/>
                  <a:pt x="73" y="99"/>
                  <a:pt x="72" y="98"/>
                </a:cubicBezTo>
                <a:cubicBezTo>
                  <a:pt x="66" y="90"/>
                  <a:pt x="66" y="90"/>
                  <a:pt x="66" y="90"/>
                </a:cubicBezTo>
                <a:cubicBezTo>
                  <a:pt x="60" y="98"/>
                  <a:pt x="60" y="98"/>
                  <a:pt x="60" y="98"/>
                </a:cubicBezTo>
                <a:cubicBezTo>
                  <a:pt x="60" y="99"/>
                  <a:pt x="59" y="99"/>
                  <a:pt x="58" y="99"/>
                </a:cubicBezTo>
                <a:cubicBezTo>
                  <a:pt x="57" y="99"/>
                  <a:pt x="56" y="98"/>
                  <a:pt x="56" y="97"/>
                </a:cubicBezTo>
                <a:cubicBezTo>
                  <a:pt x="56" y="88"/>
                  <a:pt x="56" y="88"/>
                  <a:pt x="56" y="88"/>
                </a:cubicBezTo>
                <a:cubicBezTo>
                  <a:pt x="4" y="88"/>
                  <a:pt x="4" y="88"/>
                  <a:pt x="4" y="88"/>
                </a:cubicBezTo>
                <a:cubicBezTo>
                  <a:pt x="2" y="88"/>
                  <a:pt x="0" y="86"/>
                  <a:pt x="0" y="83"/>
                </a:cubicBezTo>
                <a:cubicBezTo>
                  <a:pt x="0" y="20"/>
                  <a:pt x="0" y="20"/>
                  <a:pt x="0" y="20"/>
                </a:cubicBezTo>
                <a:cubicBezTo>
                  <a:pt x="0" y="17"/>
                  <a:pt x="1" y="15"/>
                  <a:pt x="4" y="15"/>
                </a:cubicBezTo>
                <a:cubicBezTo>
                  <a:pt x="4" y="9"/>
                  <a:pt x="4" y="9"/>
                  <a:pt x="4" y="9"/>
                </a:cubicBezTo>
                <a:cubicBezTo>
                  <a:pt x="4" y="8"/>
                  <a:pt x="4" y="6"/>
                  <a:pt x="6" y="6"/>
                </a:cubicBezTo>
                <a:cubicBezTo>
                  <a:pt x="14" y="1"/>
                  <a:pt x="23" y="0"/>
                  <a:pt x="31" y="0"/>
                </a:cubicBezTo>
                <a:cubicBezTo>
                  <a:pt x="39" y="0"/>
                  <a:pt x="47" y="2"/>
                  <a:pt x="55" y="5"/>
                </a:cubicBezTo>
                <a:cubicBezTo>
                  <a:pt x="63" y="1"/>
                  <a:pt x="71" y="0"/>
                  <a:pt x="79" y="0"/>
                </a:cubicBezTo>
                <a:cubicBezTo>
                  <a:pt x="88" y="0"/>
                  <a:pt x="96" y="2"/>
                  <a:pt x="104" y="6"/>
                </a:cubicBezTo>
                <a:cubicBezTo>
                  <a:pt x="105" y="7"/>
                  <a:pt x="106" y="8"/>
                  <a:pt x="106" y="9"/>
                </a:cubicBezTo>
                <a:cubicBezTo>
                  <a:pt x="106" y="9"/>
                  <a:pt x="106" y="9"/>
                  <a:pt x="106" y="9"/>
                </a:cubicBezTo>
                <a:cubicBezTo>
                  <a:pt x="106" y="15"/>
                  <a:pt x="106" y="15"/>
                  <a:pt x="106" y="15"/>
                </a:cubicBezTo>
                <a:close/>
                <a:moveTo>
                  <a:pt x="76" y="68"/>
                </a:moveTo>
                <a:cubicBezTo>
                  <a:pt x="77" y="68"/>
                  <a:pt x="78" y="68"/>
                  <a:pt x="79" y="68"/>
                </a:cubicBezTo>
                <a:cubicBezTo>
                  <a:pt x="86" y="68"/>
                  <a:pt x="93" y="69"/>
                  <a:pt x="99" y="72"/>
                </a:cubicBezTo>
                <a:cubicBezTo>
                  <a:pt x="99" y="11"/>
                  <a:pt x="99" y="11"/>
                  <a:pt x="99" y="11"/>
                </a:cubicBezTo>
                <a:cubicBezTo>
                  <a:pt x="93" y="8"/>
                  <a:pt x="86" y="6"/>
                  <a:pt x="79" y="6"/>
                </a:cubicBezTo>
                <a:cubicBezTo>
                  <a:pt x="78" y="6"/>
                  <a:pt x="77" y="6"/>
                  <a:pt x="76" y="6"/>
                </a:cubicBezTo>
                <a:cubicBezTo>
                  <a:pt x="76" y="68"/>
                  <a:pt x="76" y="68"/>
                  <a:pt x="76" y="68"/>
                </a:cubicBezTo>
                <a:close/>
                <a:moveTo>
                  <a:pt x="31" y="6"/>
                </a:moveTo>
                <a:cubicBezTo>
                  <a:pt x="24" y="6"/>
                  <a:pt x="17" y="8"/>
                  <a:pt x="10" y="11"/>
                </a:cubicBezTo>
                <a:cubicBezTo>
                  <a:pt x="10" y="72"/>
                  <a:pt x="10" y="72"/>
                  <a:pt x="10" y="72"/>
                </a:cubicBezTo>
                <a:cubicBezTo>
                  <a:pt x="17" y="69"/>
                  <a:pt x="24" y="67"/>
                  <a:pt x="31" y="68"/>
                </a:cubicBezTo>
                <a:cubicBezTo>
                  <a:pt x="38" y="68"/>
                  <a:pt x="45" y="69"/>
                  <a:pt x="51" y="72"/>
                </a:cubicBezTo>
                <a:cubicBezTo>
                  <a:pt x="51" y="11"/>
                  <a:pt x="51" y="11"/>
                  <a:pt x="51" y="11"/>
                </a:cubicBezTo>
                <a:cubicBezTo>
                  <a:pt x="45" y="8"/>
                  <a:pt x="38" y="6"/>
                  <a:pt x="3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9843597" y="999065"/>
            <a:ext cx="1652896" cy="5058835"/>
            <a:chOff x="9515475" y="1303865"/>
            <a:chExt cx="1652896" cy="5058835"/>
          </a:xfrm>
        </p:grpSpPr>
        <p:sp>
          <p:nvSpPr>
            <p:cNvPr id="27" name="圆角矩形 26"/>
            <p:cNvSpPr/>
            <p:nvPr/>
          </p:nvSpPr>
          <p:spPr>
            <a:xfrm>
              <a:off x="9515475" y="1303865"/>
              <a:ext cx="1652896" cy="50588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988746" y="2679120"/>
              <a:ext cx="706354" cy="2308324"/>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工大泡泡</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400300" y="2454668"/>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0" name="文本框 29"/>
          <p:cNvSpPr txBox="1"/>
          <p:nvPr/>
        </p:nvSpPr>
        <p:spPr>
          <a:xfrm>
            <a:off x="2400300" y="34077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5" name="文本框 34"/>
          <p:cNvSpPr txBox="1"/>
          <p:nvPr/>
        </p:nvSpPr>
        <p:spPr>
          <a:xfrm>
            <a:off x="2400300" y="43983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6" name="文本框 35"/>
          <p:cNvSpPr txBox="1"/>
          <p:nvPr/>
        </p:nvSpPr>
        <p:spPr>
          <a:xfrm>
            <a:off x="2400300" y="536986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Tree>
    <p:extLst>
      <p:ext uri="{BB962C8B-B14F-4D97-AF65-F5344CB8AC3E}">
        <p14:creationId xmlns:p14="http://schemas.microsoft.com/office/powerpoint/2010/main" val="514283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800"/>
                                        <p:tgtEl>
                                          <p:spTgt spid="1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1" presetClass="entr" presetSubtype="0" fill="hold" grpId="0" nodeType="withEffect">
                                  <p:stCondLst>
                                    <p:cond delay="1100"/>
                                  </p:stCondLst>
                                  <p:iterate type="lt">
                                    <p:tmPct val="5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par>
                                <p:cTn id="31" presetID="10" presetClass="entr" presetSubtype="0" fill="hold" nodeType="withEffect">
                                  <p:stCondLst>
                                    <p:cond delay="2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28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22" presetClass="entr" presetSubtype="8" fill="hold" grpId="0" nodeType="withEffect">
                                  <p:stCondLst>
                                    <p:cond delay="320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10" presetClass="entr" presetSubtype="0" fill="hold" nodeType="withEffect">
                                  <p:stCondLst>
                                    <p:cond delay="3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22" presetClass="entr" presetSubtype="8" fill="hold" grpId="0" nodeType="withEffect">
                                  <p:stCondLst>
                                    <p:cond delay="40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10" presetClass="entr" presetSubtype="0" fill="hold" nodeType="withEffect">
                                  <p:stCondLst>
                                    <p:cond delay="4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22" presetClass="entr" presetSubtype="8" fill="hold" grpId="0" nodeType="withEffect">
                                  <p:stCondLst>
                                    <p:cond delay="460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42" presetClass="entr" presetSubtype="0" fill="hold" nodeType="withEffect">
                                  <p:stCondLst>
                                    <p:cond delay="49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700"/>
                                        <p:tgtEl>
                                          <p:spTgt spid="26"/>
                                        </p:tgtEl>
                                      </p:cBhvr>
                                    </p:animEffect>
                                    <p:anim calcmode="lin" valueType="num">
                                      <p:cBhvr>
                                        <p:cTn id="58" dur="700" fill="hold"/>
                                        <p:tgtEl>
                                          <p:spTgt spid="26"/>
                                        </p:tgtEl>
                                        <p:attrNameLst>
                                          <p:attrName>ppt_x</p:attrName>
                                        </p:attrNameLst>
                                      </p:cBhvr>
                                      <p:tavLst>
                                        <p:tav tm="0">
                                          <p:val>
                                            <p:strVal val="#ppt_x"/>
                                          </p:val>
                                        </p:tav>
                                        <p:tav tm="100000">
                                          <p:val>
                                            <p:strVal val="#ppt_x"/>
                                          </p:val>
                                        </p:tav>
                                      </p:tavLst>
                                    </p:anim>
                                    <p:anim calcmode="lin" valueType="num">
                                      <p:cBhvr>
                                        <p:cTn id="59" dur="700" fill="hold"/>
                                        <p:tgtEl>
                                          <p:spTgt spid="26"/>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24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320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400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par>
                                <p:cTn id="69" presetID="22" presetClass="entr" presetSubtype="8" fill="hold" grpId="0" nodeType="withEffect">
                                  <p:stCondLst>
                                    <p:cond delay="460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28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grpId="0" nodeType="withEffect">
                                  <p:stCondLst>
                                    <p:cond delay="36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430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P spid="14" grpId="0" animBg="1"/>
      <p:bldP spid="15" grpId="0" animBg="1"/>
      <p:bldP spid="16" grpId="0"/>
      <p:bldP spid="18" grpId="0" animBg="1"/>
      <p:bldP spid="20" grpId="0" animBg="1"/>
      <p:bldP spid="22" grpId="0" animBg="1"/>
      <p:bldP spid="23" grpId="0" animBg="1"/>
      <p:bldP spid="24" grpId="0" animBg="1"/>
      <p:bldP spid="25" grpId="0" animBg="1"/>
      <p:bldP spid="29" grpId="0"/>
      <p:bldP spid="30"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7" name="任意多边形 36"/>
          <p:cNvSpPr/>
          <p:nvPr/>
        </p:nvSpPr>
        <p:spPr>
          <a:xfrm>
            <a:off x="5647585" y="3673537"/>
            <a:ext cx="2482738" cy="2482738"/>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8" name="任意多边形 37"/>
          <p:cNvSpPr/>
          <p:nvPr/>
        </p:nvSpPr>
        <p:spPr>
          <a:xfrm>
            <a:off x="3845767" y="2901265"/>
            <a:ext cx="1805628" cy="180562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39" name="任意多边形 38"/>
          <p:cNvSpPr/>
          <p:nvPr/>
        </p:nvSpPr>
        <p:spPr>
          <a:xfrm>
            <a:off x="4857310" y="1203475"/>
            <a:ext cx="2166756" cy="2166756"/>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lvl="0" algn="ctr" defTabSz="1466850">
              <a:lnSpc>
                <a:spcPct val="90000"/>
              </a:lnSpc>
              <a:spcBef>
                <a:spcPct val="0"/>
              </a:spcBef>
              <a:spcAft>
                <a:spcPct val="35000"/>
              </a:spcAft>
            </a:pPr>
            <a:endParaRPr lang="zh-CN" altLang="en-US" sz="3300" kern="1200"/>
          </a:p>
        </p:txBody>
      </p:sp>
      <p:sp>
        <p:nvSpPr>
          <p:cNvPr id="40" name="环形箭头 39"/>
          <p:cNvSpPr/>
          <p:nvPr/>
        </p:nvSpPr>
        <p:spPr>
          <a:xfrm>
            <a:off x="5501750" y="3285655"/>
            <a:ext cx="3177906" cy="3177906"/>
          </a:xfrm>
          <a:prstGeom prst="circularArrow">
            <a:avLst>
              <a:gd name="adj1" fmla="val 4688"/>
              <a:gd name="adj2" fmla="val 299029"/>
              <a:gd name="adj3" fmla="val 2539295"/>
              <a:gd name="adj4" fmla="val 15812321"/>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1" name="形状 40"/>
          <p:cNvSpPr/>
          <p:nvPr/>
        </p:nvSpPr>
        <p:spPr>
          <a:xfrm>
            <a:off x="3512344" y="2466864"/>
            <a:ext cx="2308946" cy="2308946"/>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环形箭头 41"/>
          <p:cNvSpPr/>
          <p:nvPr/>
        </p:nvSpPr>
        <p:spPr>
          <a:xfrm>
            <a:off x="4637064" y="1004039"/>
            <a:ext cx="2489510" cy="2489510"/>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Freeform 17"/>
          <p:cNvSpPr>
            <a:spLocks noEditPoints="1"/>
          </p:cNvSpPr>
          <p:nvPr/>
        </p:nvSpPr>
        <p:spPr bwMode="auto">
          <a:xfrm>
            <a:off x="4416651" y="3396175"/>
            <a:ext cx="674788" cy="81580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noEditPoints="1"/>
          </p:cNvSpPr>
          <p:nvPr/>
        </p:nvSpPr>
        <p:spPr bwMode="auto">
          <a:xfrm>
            <a:off x="5569877" y="1915378"/>
            <a:ext cx="817822" cy="742950"/>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
          <p:cNvSpPr>
            <a:spLocks noEditPoints="1"/>
          </p:cNvSpPr>
          <p:nvPr/>
        </p:nvSpPr>
        <p:spPr bwMode="auto">
          <a:xfrm>
            <a:off x="6382523" y="4533942"/>
            <a:ext cx="1014564" cy="94448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文本框 45"/>
          <p:cNvSpPr txBox="1"/>
          <p:nvPr/>
        </p:nvSpPr>
        <p:spPr>
          <a:xfrm>
            <a:off x="7090703" y="1510130"/>
            <a:ext cx="3285509"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其实这个月也发生了一些让我印象深刻的事情，而这些事情也让我觉得义务的做这样的模板是很有意义的一件事。</a:t>
            </a:r>
            <a:endParaRPr lang="zh-CN" altLang="en-US" dirty="0">
              <a:latin typeface="微软雅黑" panose="020B0503020204020204" pitchFamily="34" charset="-122"/>
              <a:ea typeface="微软雅黑" panose="020B0503020204020204" pitchFamily="34" charset="-122"/>
            </a:endParaRPr>
          </a:p>
        </p:txBody>
      </p:sp>
      <p:sp>
        <p:nvSpPr>
          <p:cNvPr id="47" name="文本框 46"/>
          <p:cNvSpPr txBox="1"/>
          <p:nvPr/>
        </p:nvSpPr>
        <p:spPr>
          <a:xfrm>
            <a:off x="695325" y="3065415"/>
            <a:ext cx="271809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很多小伙伴通过各种社交渠道表达了对这个系列的喜爱之情，确实能帮到这么多人还是很开心的。</a:t>
            </a:r>
            <a:endParaRPr lang="zh-CN" altLang="en-US" dirty="0"/>
          </a:p>
        </p:txBody>
      </p:sp>
      <p:sp>
        <p:nvSpPr>
          <p:cNvPr id="48" name="文本框 47"/>
          <p:cNvSpPr txBox="1"/>
          <p:nvPr/>
        </p:nvSpPr>
        <p:spPr>
          <a:xfrm>
            <a:off x="8679656" y="4871973"/>
            <a:ext cx="281701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还有一位大哥，买了一套作品合集，对我说买你合集就为了支持你做完这个系列。</a:t>
            </a:r>
            <a:r>
              <a:rPr lang="en-US" altLang="zh-CN" dirty="0"/>
              <a:t>/(</a:t>
            </a:r>
            <a:r>
              <a:rPr lang="zh-CN" altLang="en-US" dirty="0"/>
              <a:t>ㄒ</a:t>
            </a:r>
            <a:r>
              <a:rPr lang="en-US" altLang="zh-CN" dirty="0"/>
              <a:t>o</a:t>
            </a:r>
            <a:r>
              <a:rPr lang="zh-CN" altLang="en-US" dirty="0"/>
              <a:t>ㄒ</a:t>
            </a:r>
            <a:r>
              <a:rPr lang="en-US" altLang="zh-CN" dirty="0" smtClean="0"/>
              <a:t>)/~~</a:t>
            </a:r>
            <a:r>
              <a:rPr lang="zh-CN" altLang="en-US" dirty="0" smtClean="0"/>
              <a:t>感动</a:t>
            </a:r>
            <a:endParaRPr lang="zh-CN" altLang="en-US" dirty="0"/>
          </a:p>
        </p:txBody>
      </p:sp>
    </p:spTree>
    <p:extLst>
      <p:ext uri="{BB962C8B-B14F-4D97-AF65-F5344CB8AC3E}">
        <p14:creationId xmlns:p14="http://schemas.microsoft.com/office/powerpoint/2010/main" val="3179094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8" presetClass="emph" presetSubtype="0" repeatCount="indefinite" fill="hold" grpId="0" nodeType="withEffect">
                                  <p:stCondLst>
                                    <p:cond delay="200"/>
                                  </p:stCondLst>
                                  <p:childTnLst>
                                    <p:animRot by="21600000">
                                      <p:cBhvr>
                                        <p:cTn id="25" dur="5000" fill="hold"/>
                                        <p:tgtEl>
                                          <p:spTgt spid="39"/>
                                        </p:tgtEl>
                                        <p:attrNameLst>
                                          <p:attrName>r</p:attrName>
                                        </p:attrNameLst>
                                      </p:cBhvr>
                                    </p:animRot>
                                  </p:childTnLst>
                                </p:cTn>
                              </p:par>
                              <p:par>
                                <p:cTn id="26" presetID="22" presetClass="entr" presetSubtype="4" fill="hold" nodeType="withEffect">
                                  <p:stCondLst>
                                    <p:cond delay="2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par>
                                <p:cTn id="32" presetID="10" presetClass="entr" presetSubtype="0" fill="hold" grpId="1" nodeType="withEffect">
                                  <p:stCondLst>
                                    <p:cond delay="9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8" presetClass="emph" presetSubtype="0" repeatCount="indefinite" fill="hold" grpId="0" nodeType="withEffect">
                                  <p:stCondLst>
                                    <p:cond delay="1100"/>
                                  </p:stCondLst>
                                  <p:childTnLst>
                                    <p:animRot by="21600000">
                                      <p:cBhvr>
                                        <p:cTn id="39" dur="5000" fill="hold"/>
                                        <p:tgtEl>
                                          <p:spTgt spid="38"/>
                                        </p:tgtEl>
                                        <p:attrNameLst>
                                          <p:attrName>r</p:attrName>
                                        </p:attrNameLst>
                                      </p:cBhvr>
                                    </p:animRot>
                                  </p:childTnLst>
                                </p:cTn>
                              </p:par>
                              <p:par>
                                <p:cTn id="40" presetID="22" presetClass="entr" presetSubtype="1" fill="hold" nodeType="withEffect">
                                  <p:stCondLst>
                                    <p:cond delay="1300"/>
                                  </p:stCondLst>
                                  <p:childTnLst>
                                    <p:set>
                                      <p:cBhvr>
                                        <p:cTn id="41" dur="1" fill="hold">
                                          <p:stCondLst>
                                            <p:cond delay="0"/>
                                          </p:stCondLst>
                                        </p:cTn>
                                        <p:tgtEl>
                                          <p:spTgt spid="41"/>
                                        </p:tgtEl>
                                        <p:attrNameLst>
                                          <p:attrName>style.visibility</p:attrName>
                                        </p:attrNameLst>
                                      </p:cBhvr>
                                      <p:to>
                                        <p:strVal val="visible"/>
                                      </p:to>
                                    </p:set>
                                    <p:animEffect transition="in" filter="wipe(up)">
                                      <p:cBhvr>
                                        <p:cTn id="42" dur="500"/>
                                        <p:tgtEl>
                                          <p:spTgt spid="41"/>
                                        </p:tgtEl>
                                      </p:cBhvr>
                                    </p:animEffect>
                                  </p:childTnLst>
                                </p:cTn>
                              </p:par>
                              <p:par>
                                <p:cTn id="43" presetID="22" presetClass="entr" presetSubtype="2" fill="hold" grpId="0" nodeType="withEffect">
                                  <p:stCondLst>
                                    <p:cond delay="1700"/>
                                  </p:stCondLst>
                                  <p:childTnLst>
                                    <p:set>
                                      <p:cBhvr>
                                        <p:cTn id="44" dur="1" fill="hold">
                                          <p:stCondLst>
                                            <p:cond delay="0"/>
                                          </p:stCondLst>
                                        </p:cTn>
                                        <p:tgtEl>
                                          <p:spTgt spid="47"/>
                                        </p:tgtEl>
                                        <p:attrNameLst>
                                          <p:attrName>style.visibility</p:attrName>
                                        </p:attrNameLst>
                                      </p:cBhvr>
                                      <p:to>
                                        <p:strVal val="visible"/>
                                      </p:to>
                                    </p:set>
                                    <p:animEffect transition="in" filter="wipe(right)">
                                      <p:cBhvr>
                                        <p:cTn id="45" dur="500"/>
                                        <p:tgtEl>
                                          <p:spTgt spid="47"/>
                                        </p:tgtEl>
                                      </p:cBhvr>
                                    </p:animEffect>
                                  </p:childTnLst>
                                </p:cTn>
                              </p:par>
                              <p:par>
                                <p:cTn id="46" presetID="10" presetClass="entr" presetSubtype="0" fill="hold" grpId="1" nodeType="withEffect">
                                  <p:stCondLst>
                                    <p:cond delay="20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200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par>
                                <p:cTn id="52" presetID="8" presetClass="emph" presetSubtype="0" repeatCount="indefinite" fill="hold" grpId="0" nodeType="withEffect">
                                  <p:stCondLst>
                                    <p:cond delay="2200"/>
                                  </p:stCondLst>
                                  <p:childTnLst>
                                    <p:animRot by="21600000">
                                      <p:cBhvr>
                                        <p:cTn id="53" dur="5000" fill="hold"/>
                                        <p:tgtEl>
                                          <p:spTgt spid="37"/>
                                        </p:tgtEl>
                                        <p:attrNameLst>
                                          <p:attrName>r</p:attrName>
                                        </p:attrNameLst>
                                      </p:cBhvr>
                                    </p:animRot>
                                  </p:childTnLst>
                                </p:cTn>
                              </p:par>
                              <p:par>
                                <p:cTn id="54" presetID="22" presetClass="entr" presetSubtype="1" fill="hold" nodeType="withEffect">
                                  <p:stCondLst>
                                    <p:cond delay="240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par>
                                <p:cTn id="57" presetID="22" presetClass="entr" presetSubtype="8" fill="hold" grpId="0" nodeType="withEffect">
                                  <p:stCondLst>
                                    <p:cond delay="280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 grpId="0" animBg="1"/>
      <p:bldP spid="37" grpId="1" animBg="1"/>
      <p:bldP spid="38" grpId="0" animBg="1"/>
      <p:bldP spid="38" grpId="1" animBg="1"/>
      <p:bldP spid="39" grpId="0" animBg="1"/>
      <p:bldP spid="39" grpId="1" animBg="1"/>
      <p:bldP spid="43" grpId="0" animBg="1"/>
      <p:bldP spid="44" grpId="0" animBg="1"/>
      <p:bldP spid="45" grpId="0" animBg="1"/>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4572414" y="785966"/>
            <a:ext cx="6912464" cy="6072033"/>
          </a:xfrm>
          <a:custGeom>
            <a:avLst/>
            <a:gdLst>
              <a:gd name="connsiteX0" fmla="*/ 3367134 w 6912464"/>
              <a:gd name="connsiteY0" fmla="*/ 0 h 6072033"/>
              <a:gd name="connsiteX1" fmla="*/ 6909205 w 6912464"/>
              <a:gd name="connsiteY1" fmla="*/ 10447 h 6072033"/>
              <a:gd name="connsiteX2" fmla="*/ 6912464 w 6912464"/>
              <a:gd name="connsiteY2" fmla="*/ 6072033 h 6072033"/>
              <a:gd name="connsiteX3" fmla="*/ 0 w 6912464"/>
              <a:gd name="connsiteY3" fmla="*/ 6072033 h 6072033"/>
            </a:gdLst>
            <a:ahLst/>
            <a:cxnLst>
              <a:cxn ang="0">
                <a:pos x="connsiteX0" y="connsiteY0"/>
              </a:cxn>
              <a:cxn ang="0">
                <a:pos x="connsiteX1" y="connsiteY1"/>
              </a:cxn>
              <a:cxn ang="0">
                <a:pos x="connsiteX2" y="connsiteY2"/>
              </a:cxn>
              <a:cxn ang="0">
                <a:pos x="connsiteX3" y="connsiteY3"/>
              </a:cxn>
            </a:cxnLst>
            <a:rect l="l" t="t" r="r" b="b"/>
            <a:pathLst>
              <a:path w="6912464" h="6072033">
                <a:moveTo>
                  <a:pt x="3367134" y="0"/>
                </a:moveTo>
                <a:lnTo>
                  <a:pt x="6909205" y="10447"/>
                </a:lnTo>
                <a:lnTo>
                  <a:pt x="6912464" y="6072033"/>
                </a:lnTo>
                <a:lnTo>
                  <a:pt x="0" y="60720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a:off x="4837471" y="-10448"/>
            <a:ext cx="7354529" cy="6868447"/>
          </a:xfrm>
          <a:custGeom>
            <a:avLst/>
            <a:gdLst>
              <a:gd name="connsiteX0" fmla="*/ 0 w 7354529"/>
              <a:gd name="connsiteY0" fmla="*/ 6858000 h 6858000"/>
              <a:gd name="connsiteX1" fmla="*/ 1714500 w 7354529"/>
              <a:gd name="connsiteY1" fmla="*/ 0 h 6858000"/>
              <a:gd name="connsiteX2" fmla="*/ 5640029 w 7354529"/>
              <a:gd name="connsiteY2" fmla="*/ 0 h 6858000"/>
              <a:gd name="connsiteX3" fmla="*/ 7354529 w 7354529"/>
              <a:gd name="connsiteY3" fmla="*/ 6858000 h 6858000"/>
              <a:gd name="connsiteX4" fmla="*/ 0 w 7354529"/>
              <a:gd name="connsiteY4" fmla="*/ 6858000 h 6858000"/>
              <a:gd name="connsiteX0" fmla="*/ 0 w 7354529"/>
              <a:gd name="connsiteY0" fmla="*/ 6858000 h 6858000"/>
              <a:gd name="connsiteX1" fmla="*/ 1714500 w 7354529"/>
              <a:gd name="connsiteY1" fmla="*/ 0 h 6858000"/>
              <a:gd name="connsiteX2" fmla="*/ 7350842 w 7354529"/>
              <a:gd name="connsiteY2" fmla="*/ 0 h 6858000"/>
              <a:gd name="connsiteX3" fmla="*/ 7354529 w 7354529"/>
              <a:gd name="connsiteY3" fmla="*/ 6858000 h 6858000"/>
              <a:gd name="connsiteX4" fmla="*/ 0 w 7354529"/>
              <a:gd name="connsiteY4" fmla="*/ 6858000 h 6858000"/>
              <a:gd name="connsiteX0" fmla="*/ 0 w 7354529"/>
              <a:gd name="connsiteY0" fmla="*/ 6887497 h 6887497"/>
              <a:gd name="connsiteX1" fmla="*/ 3808771 w 7354529"/>
              <a:gd name="connsiteY1" fmla="*/ 0 h 6887497"/>
              <a:gd name="connsiteX2" fmla="*/ 7350842 w 7354529"/>
              <a:gd name="connsiteY2" fmla="*/ 29497 h 6887497"/>
              <a:gd name="connsiteX3" fmla="*/ 7354529 w 7354529"/>
              <a:gd name="connsiteY3" fmla="*/ 6887497 h 6887497"/>
              <a:gd name="connsiteX4" fmla="*/ 0 w 7354529"/>
              <a:gd name="connsiteY4" fmla="*/ 6887497 h 6887497"/>
              <a:gd name="connsiteX0" fmla="*/ 0 w 7354529"/>
              <a:gd name="connsiteY0" fmla="*/ 6868447 h 6868447"/>
              <a:gd name="connsiteX1" fmla="*/ 3808771 w 7354529"/>
              <a:gd name="connsiteY1" fmla="*/ 0 h 6868447"/>
              <a:gd name="connsiteX2" fmla="*/ 7350842 w 7354529"/>
              <a:gd name="connsiteY2" fmla="*/ 10447 h 6868447"/>
              <a:gd name="connsiteX3" fmla="*/ 7354529 w 7354529"/>
              <a:gd name="connsiteY3" fmla="*/ 6868447 h 6868447"/>
              <a:gd name="connsiteX4" fmla="*/ 0 w 7354529"/>
              <a:gd name="connsiteY4" fmla="*/ 6868447 h 686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529" h="6868447">
                <a:moveTo>
                  <a:pt x="0" y="6868447"/>
                </a:moveTo>
                <a:lnTo>
                  <a:pt x="3808771" y="0"/>
                </a:lnTo>
                <a:lnTo>
                  <a:pt x="7350842" y="10447"/>
                </a:lnTo>
                <a:lnTo>
                  <a:pt x="7354529" y="6868447"/>
                </a:lnTo>
                <a:lnTo>
                  <a:pt x="0" y="6868447"/>
                </a:lnTo>
                <a:close/>
              </a:path>
            </a:pathLst>
          </a:custGeom>
          <a:blipFill dpi="0" rotWithShape="1">
            <a:blip r:embed="rId2"/>
            <a:srcRect/>
            <a:tile tx="1905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52872" y="383540"/>
            <a:ext cx="3962206"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CONTENT</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文本框 25"/>
          <p:cNvSpPr txBox="1"/>
          <p:nvPr/>
        </p:nvSpPr>
        <p:spPr>
          <a:xfrm>
            <a:off x="3510458" y="147208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27" name="文本框 26"/>
          <p:cNvSpPr txBox="1"/>
          <p:nvPr/>
        </p:nvSpPr>
        <p:spPr>
          <a:xfrm>
            <a:off x="2495171" y="131819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 name="文本框 39"/>
          <p:cNvSpPr txBox="1"/>
          <p:nvPr/>
        </p:nvSpPr>
        <p:spPr>
          <a:xfrm>
            <a:off x="2729691" y="2846863"/>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1" name="文本框 40"/>
          <p:cNvSpPr txBox="1"/>
          <p:nvPr/>
        </p:nvSpPr>
        <p:spPr>
          <a:xfrm>
            <a:off x="1714404" y="2692974"/>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3" name="文本框 42"/>
          <p:cNvSpPr txBox="1"/>
          <p:nvPr/>
        </p:nvSpPr>
        <p:spPr>
          <a:xfrm>
            <a:off x="1948925" y="422163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4" name="文本框 43"/>
          <p:cNvSpPr txBox="1"/>
          <p:nvPr/>
        </p:nvSpPr>
        <p:spPr>
          <a:xfrm>
            <a:off x="933638" y="406774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6" name="文本框 45"/>
          <p:cNvSpPr txBox="1"/>
          <p:nvPr/>
        </p:nvSpPr>
        <p:spPr>
          <a:xfrm>
            <a:off x="1168159" y="5596414"/>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7" name="文本框 46"/>
          <p:cNvSpPr txBox="1"/>
          <p:nvPr/>
        </p:nvSpPr>
        <p:spPr>
          <a:xfrm>
            <a:off x="152872" y="5442525"/>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文本框 47"/>
          <p:cNvSpPr txBox="1"/>
          <p:nvPr/>
        </p:nvSpPr>
        <p:spPr>
          <a:xfrm>
            <a:off x="4572414" y="6457890"/>
            <a:ext cx="7619586" cy="400110"/>
          </a:xfrm>
          <a:prstGeom prst="rect">
            <a:avLst/>
          </a:prstGeom>
          <a:noFill/>
        </p:spPr>
        <p:txBody>
          <a:bodyPr wrap="square" rtlCol="0">
            <a:spAutoFit/>
          </a:bodyPr>
          <a:lstStyle/>
          <a:p>
            <a:pPr algn="r"/>
            <a:r>
              <a:rPr lang="en-US" altLang="zh-CN"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rPr>
              <a:t>NORTHWESTERN POLYTECHNICAL UNIVERSITY</a:t>
            </a:r>
            <a:endParaRPr lang="zh-CN" altLang="en-US"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8580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grpId="0" nodeType="withEffect">
                                  <p:stCondLst>
                                    <p:cond delay="90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1700"/>
                                        <p:tgtEl>
                                          <p:spTgt spid="2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animBg="1"/>
      <p:bldP spid="25" grpId="0"/>
      <p:bldP spid="26" grpId="0"/>
      <p:bldP spid="27" grpId="0"/>
      <p:bldP spid="40" grpId="0"/>
      <p:bldP spid="41" grpId="0"/>
      <p:bldP spid="43" grpId="0"/>
      <p:bldP spid="44" grpId="0"/>
      <p:bldP spid="46"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蓝色扁平化学术答辩模板第五部</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答辩人：段公子</a:t>
            </a: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谢谢聆听</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44571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66108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直角三角形 11"/>
          <p:cNvSpPr>
            <a:spLocks noChangeAspect="1"/>
          </p:cNvSpPr>
          <p:nvPr/>
        </p:nvSpPr>
        <p:spPr>
          <a:xfrm flipV="1">
            <a:off x="4210051"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2910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400"/>
                                        <p:tgtEl>
                                          <p:spTgt spid="12"/>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泪滴形 14"/>
          <p:cNvSpPr/>
          <p:nvPr/>
        </p:nvSpPr>
        <p:spPr>
          <a:xfrm>
            <a:off x="4194124"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4194124" y="1818088"/>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泪滴形 40"/>
          <p:cNvSpPr/>
          <p:nvPr/>
        </p:nvSpPr>
        <p:spPr>
          <a:xfrm rot="16200000">
            <a:off x="5848299"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泪滴形 41"/>
          <p:cNvSpPr/>
          <p:nvPr/>
        </p:nvSpPr>
        <p:spPr>
          <a:xfrm rot="10800000">
            <a:off x="5845124" y="1291945"/>
            <a:ext cx="2140566" cy="214056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
          <p:cNvSpPr>
            <a:spLocks noEditPoints="1"/>
          </p:cNvSpPr>
          <p:nvPr/>
        </p:nvSpPr>
        <p:spPr bwMode="auto">
          <a:xfrm>
            <a:off x="4593611" y="2300687"/>
            <a:ext cx="820940" cy="645596"/>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
          <p:cNvSpPr>
            <a:spLocks noEditPoints="1"/>
          </p:cNvSpPr>
          <p:nvPr/>
        </p:nvSpPr>
        <p:spPr bwMode="auto">
          <a:xfrm>
            <a:off x="4620335" y="3924894"/>
            <a:ext cx="758372" cy="70598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noEditPoints="1"/>
          </p:cNvSpPr>
          <p:nvPr/>
        </p:nvSpPr>
        <p:spPr bwMode="auto">
          <a:xfrm>
            <a:off x="6231129" y="3924894"/>
            <a:ext cx="751374" cy="666496"/>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2"/>
          <p:cNvSpPr>
            <a:spLocks noEditPoints="1"/>
          </p:cNvSpPr>
          <p:nvPr/>
        </p:nvSpPr>
        <p:spPr bwMode="auto">
          <a:xfrm>
            <a:off x="6160127" y="1836653"/>
            <a:ext cx="1510560" cy="1051150"/>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文本框 67"/>
          <p:cNvSpPr txBox="1"/>
          <p:nvPr/>
        </p:nvSpPr>
        <p:spPr>
          <a:xfrm>
            <a:off x="8128000" y="1323185"/>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69" name="文本框 68"/>
          <p:cNvSpPr txBox="1"/>
          <p:nvPr/>
        </p:nvSpPr>
        <p:spPr>
          <a:xfrm>
            <a:off x="8128000" y="1777025"/>
            <a:ext cx="3368675"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a:t>说好</a:t>
            </a:r>
            <a:r>
              <a:rPr lang="zh-CN" altLang="en-US" dirty="0" smtClean="0"/>
              <a:t>的毕业之前完成</a:t>
            </a:r>
            <a:r>
              <a:rPr lang="en-US" altLang="zh-CN" dirty="0" smtClean="0"/>
              <a:t>12</a:t>
            </a:r>
            <a:r>
              <a:rPr lang="zh-CN" altLang="en-US" dirty="0" smtClean="0"/>
              <a:t>部的豪言壮语好像有些艰难了，就一个月了，咋办呢？没关系，我们人多。</a:t>
            </a:r>
            <a:endParaRPr lang="zh-CN" altLang="en-US" dirty="0"/>
          </a:p>
        </p:txBody>
      </p:sp>
      <p:sp>
        <p:nvSpPr>
          <p:cNvPr id="70" name="文本框 69"/>
          <p:cNvSpPr txBox="1"/>
          <p:nvPr/>
        </p:nvSpPr>
        <p:spPr>
          <a:xfrm>
            <a:off x="8128000" y="3843283"/>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1" name="文本框 70"/>
          <p:cNvSpPr txBox="1"/>
          <p:nvPr/>
        </p:nvSpPr>
        <p:spPr>
          <a:xfrm>
            <a:off x="8128000" y="4297123"/>
            <a:ext cx="3368675" cy="1477328"/>
          </a:xfrm>
          <a:prstGeom prst="rect">
            <a:avLst/>
          </a:prstGeom>
          <a:noFill/>
        </p:spPr>
        <p:txBody>
          <a:bodyPr wrap="square" rtlCol="0">
            <a:spAutoFit/>
          </a:bodyPr>
          <a:lstStyle>
            <a:defPPr>
              <a:defRPr lang="zh-CN"/>
            </a:defPPr>
            <a:lvl1pPr algn="r">
              <a:lnSpc>
                <a:spcPct val="125000"/>
              </a:lnSpc>
              <a:defRPr>
                <a:solidFill>
                  <a:srgbClr val="005DA2"/>
                </a:solidFill>
                <a:latin typeface="微软雅黑" panose="020B0503020204020204" pitchFamily="34" charset="-122"/>
                <a:ea typeface="微软雅黑" panose="020B0503020204020204" pitchFamily="34" charset="-122"/>
              </a:defRPr>
            </a:lvl1pPr>
          </a:lstStyle>
          <a:p>
            <a:pPr indent="457200" algn="l"/>
            <a:r>
              <a:rPr lang="zh-CN" altLang="en-US" dirty="0" smtClean="0"/>
              <a:t>就不能贡献几个零钱，支持我们把免费系列做下去么。。。那么多人就指着卖</a:t>
            </a:r>
            <a:r>
              <a:rPr lang="en-US" altLang="zh-CN" dirty="0" smtClean="0"/>
              <a:t>PPT</a:t>
            </a:r>
            <a:r>
              <a:rPr lang="zh-CN" altLang="en-US" dirty="0" smtClean="0"/>
              <a:t>混口饭吃，你们还不掏钱。</a:t>
            </a:r>
            <a:endParaRPr lang="zh-CN" altLang="en-US" dirty="0"/>
          </a:p>
        </p:txBody>
      </p:sp>
      <p:sp>
        <p:nvSpPr>
          <p:cNvPr id="72" name="文本框 71"/>
          <p:cNvSpPr txBox="1"/>
          <p:nvPr/>
        </p:nvSpPr>
        <p:spPr>
          <a:xfrm>
            <a:off x="695325" y="3845829"/>
            <a:ext cx="317459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3" name="文本框 72"/>
          <p:cNvSpPr txBox="1"/>
          <p:nvPr/>
        </p:nvSpPr>
        <p:spPr>
          <a:xfrm>
            <a:off x="695325" y="4294577"/>
            <a:ext cx="3179990"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smtClean="0"/>
              <a:t>自从出了这个系列，工大泡泡工作室店铺的人流量是增多了不少，可是都是来下免费的</a:t>
            </a:r>
            <a:r>
              <a:rPr lang="en-US" altLang="zh-CN" dirty="0" smtClean="0"/>
              <a:t>……</a:t>
            </a:r>
            <a:r>
              <a:rPr lang="zh-CN" altLang="en-US" dirty="0" smtClean="0"/>
              <a:t>店铺销售额还是惨啊。</a:t>
            </a:r>
            <a:endParaRPr lang="zh-CN" altLang="en-US" dirty="0"/>
          </a:p>
        </p:txBody>
      </p:sp>
      <p:sp>
        <p:nvSpPr>
          <p:cNvPr id="74" name="文本框 73"/>
          <p:cNvSpPr txBox="1"/>
          <p:nvPr/>
        </p:nvSpPr>
        <p:spPr>
          <a:xfrm>
            <a:off x="695325" y="1325731"/>
            <a:ext cx="3174595" cy="461665"/>
          </a:xfrm>
          <a:prstGeom prst="rect">
            <a:avLst/>
          </a:prstGeom>
          <a:noFill/>
        </p:spPr>
        <p:txBody>
          <a:bodyPr wrap="square" rtlCol="0">
            <a:spAutoFit/>
          </a:bodyPr>
          <a:lstStyle/>
          <a:p>
            <a:pPr algn="r"/>
            <a:r>
              <a:rPr lang="zh-CN" altLang="en-US" sz="2400" b="1" dirty="0" smtClean="0">
                <a:solidFill>
                  <a:srgbClr val="0070C0"/>
                </a:solidFill>
                <a:latin typeface="微软雅黑" panose="020B0503020204020204" pitchFamily="34" charset="-122"/>
                <a:ea typeface="微软雅黑" panose="020B0503020204020204" pitchFamily="34" charset="-122"/>
              </a:rPr>
              <a:t>在此输入酷</a:t>
            </a:r>
            <a:r>
              <a:rPr lang="zh-CN" altLang="en-US" sz="2400" b="1" dirty="0">
                <a:solidFill>
                  <a:srgbClr val="0070C0"/>
                </a:solidFill>
                <a:latin typeface="微软雅黑" panose="020B0503020204020204" pitchFamily="34" charset="-122"/>
                <a:ea typeface="微软雅黑" panose="020B0503020204020204" pitchFamily="34" charset="-122"/>
              </a:rPr>
              <a:t>炫文字</a:t>
            </a:r>
          </a:p>
        </p:txBody>
      </p:sp>
      <p:sp>
        <p:nvSpPr>
          <p:cNvPr id="75" name="文本框 74"/>
          <p:cNvSpPr txBox="1"/>
          <p:nvPr/>
        </p:nvSpPr>
        <p:spPr>
          <a:xfrm>
            <a:off x="695325" y="1774479"/>
            <a:ext cx="3174595" cy="1477328"/>
          </a:xfrm>
          <a:prstGeom prst="rect">
            <a:avLst/>
          </a:prstGeom>
          <a:noFill/>
        </p:spPr>
        <p:txBody>
          <a:bodyPr wrap="square" rtlCol="0">
            <a:spAutoFit/>
          </a:bodyPr>
          <a:lstStyle/>
          <a:p>
            <a:pPr indent="457200">
              <a:lnSpc>
                <a:spcPct val="125000"/>
              </a:lnSpc>
            </a:pPr>
            <a:r>
              <a:rPr lang="zh-CN" altLang="en-US" dirty="0" smtClean="0">
                <a:solidFill>
                  <a:srgbClr val="005DA2"/>
                </a:solidFill>
                <a:latin typeface="微软雅黑" panose="020B0503020204020204" pitchFamily="34" charset="-122"/>
                <a:ea typeface="微软雅黑" panose="020B0503020204020204" pitchFamily="34" charset="-122"/>
              </a:rPr>
              <a:t>时隔一个月，蓝色扁平化第五部终于出来了，不过这部的主要完成人并不是段公子，而是工作室新人</a:t>
            </a:r>
            <a:r>
              <a:rPr lang="en-US" altLang="zh-CN" dirty="0" smtClean="0">
                <a:solidFill>
                  <a:srgbClr val="005DA2"/>
                </a:solidFill>
                <a:latin typeface="微软雅黑" panose="020B0503020204020204" pitchFamily="34" charset="-122"/>
                <a:ea typeface="微软雅黑" panose="020B0503020204020204" pitchFamily="34" charset="-122"/>
              </a:rPr>
              <a:t>-</a:t>
            </a:r>
            <a:r>
              <a:rPr lang="zh-CN" altLang="en-US" dirty="0" smtClean="0">
                <a:solidFill>
                  <a:srgbClr val="005DA2"/>
                </a:solidFill>
                <a:latin typeface="微软雅黑" panose="020B0503020204020204" pitchFamily="34" charset="-122"/>
                <a:ea typeface="微软雅黑" panose="020B0503020204020204" pitchFamily="34" charset="-122"/>
              </a:rPr>
              <a:t>浩冬同学。</a:t>
            </a:r>
            <a:endParaRPr lang="zh-CN" altLang="en-US" dirty="0">
              <a:solidFill>
                <a:srgbClr val="005DA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9336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14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grpId="0" nodeType="withEffect">
                                  <p:stCondLst>
                                    <p:cond delay="22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2" fill="hold" grpId="0" nodeType="withEffect">
                                  <p:stCondLst>
                                    <p:cond delay="26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grpId="0" nodeType="withEffect">
                                  <p:stCondLst>
                                    <p:cond delay="2600"/>
                                  </p:stCondLst>
                                  <p:childTnLst>
                                    <p:set>
                                      <p:cBhvr>
                                        <p:cTn id="34" dur="1" fill="hold">
                                          <p:stCondLst>
                                            <p:cond delay="0"/>
                                          </p:stCondLst>
                                        </p:cTn>
                                        <p:tgtEl>
                                          <p:spTgt spid="75"/>
                                        </p:tgtEl>
                                        <p:attrNameLst>
                                          <p:attrName>style.visibility</p:attrName>
                                        </p:attrNameLst>
                                      </p:cBhvr>
                                      <p:to>
                                        <p:strVal val="visible"/>
                                      </p:to>
                                    </p:set>
                                    <p:animEffect transition="in" filter="wipe(right)">
                                      <p:cBhvr>
                                        <p:cTn id="35" dur="500"/>
                                        <p:tgtEl>
                                          <p:spTgt spid="75"/>
                                        </p:tgtEl>
                                      </p:cBhvr>
                                    </p:animEffect>
                                  </p:childTnLst>
                                </p:cTn>
                              </p:par>
                              <p:par>
                                <p:cTn id="36" presetID="10" presetClass="entr" presetSubtype="0" fill="hold" grpId="0" nodeType="withEffect">
                                  <p:stCondLst>
                                    <p:cond delay="31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22" presetClass="entr" presetSubtype="2" fill="hold" grpId="0" nodeType="withEffect">
                                  <p:stCondLst>
                                    <p:cond delay="3500"/>
                                  </p:stCondLst>
                                  <p:childTnLst>
                                    <p:set>
                                      <p:cBhvr>
                                        <p:cTn id="40" dur="1" fill="hold">
                                          <p:stCondLst>
                                            <p:cond delay="0"/>
                                          </p:stCondLst>
                                        </p:cTn>
                                        <p:tgtEl>
                                          <p:spTgt spid="72"/>
                                        </p:tgtEl>
                                        <p:attrNameLst>
                                          <p:attrName>style.visibility</p:attrName>
                                        </p:attrNameLst>
                                      </p:cBhvr>
                                      <p:to>
                                        <p:strVal val="visible"/>
                                      </p:to>
                                    </p:set>
                                    <p:animEffect transition="in" filter="wipe(right)">
                                      <p:cBhvr>
                                        <p:cTn id="41" dur="500"/>
                                        <p:tgtEl>
                                          <p:spTgt spid="72"/>
                                        </p:tgtEl>
                                      </p:cBhvr>
                                    </p:animEffect>
                                  </p:childTnLst>
                                </p:cTn>
                              </p:par>
                              <p:par>
                                <p:cTn id="42" presetID="22" presetClass="entr" presetSubtype="2" fill="hold" grpId="0" nodeType="withEffect">
                                  <p:stCondLst>
                                    <p:cond delay="3500"/>
                                  </p:stCondLst>
                                  <p:childTnLst>
                                    <p:set>
                                      <p:cBhvr>
                                        <p:cTn id="43" dur="1" fill="hold">
                                          <p:stCondLst>
                                            <p:cond delay="0"/>
                                          </p:stCondLst>
                                        </p:cTn>
                                        <p:tgtEl>
                                          <p:spTgt spid="73"/>
                                        </p:tgtEl>
                                        <p:attrNameLst>
                                          <p:attrName>style.visibility</p:attrName>
                                        </p:attrNameLst>
                                      </p:cBhvr>
                                      <p:to>
                                        <p:strVal val="visible"/>
                                      </p:to>
                                    </p:set>
                                    <p:animEffect transition="in" filter="wipe(right)">
                                      <p:cBhvr>
                                        <p:cTn id="44" dur="500"/>
                                        <p:tgtEl>
                                          <p:spTgt spid="73"/>
                                        </p:tgtEl>
                                      </p:cBhvr>
                                    </p:animEffect>
                                  </p:childTnLst>
                                </p:cTn>
                              </p:par>
                              <p:par>
                                <p:cTn id="45" presetID="10" presetClass="entr" presetSubtype="0" fill="hold" grpId="0" nodeType="withEffect">
                                  <p:stCondLst>
                                    <p:cond delay="4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70"/>
                                        </p:tgtEl>
                                        <p:attrNameLst>
                                          <p:attrName>style.visibility</p:attrName>
                                        </p:attrNameLst>
                                      </p:cBhvr>
                                      <p:to>
                                        <p:strVal val="visible"/>
                                      </p:to>
                                    </p:set>
                                    <p:animEffect transition="in" filter="wipe(left)">
                                      <p:cBhvr>
                                        <p:cTn id="50" dur="500"/>
                                        <p:tgtEl>
                                          <p:spTgt spid="70"/>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10" presetClass="entr" presetSubtype="0" fill="hold" grpId="0" nodeType="withEffect">
                                  <p:stCondLst>
                                    <p:cond delay="48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22" presetClass="entr" presetSubtype="8" fill="hold" grpId="0" nodeType="withEffect">
                                  <p:stCondLst>
                                    <p:cond delay="520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par>
                                <p:cTn id="60" presetID="22" presetClass="entr" presetSubtype="8" fill="hold" grpId="0" nodeType="withEffect">
                                  <p:stCondLst>
                                    <p:cond delay="530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40" grpId="0" animBg="1"/>
      <p:bldP spid="41" grpId="0" animBg="1"/>
      <p:bldP spid="42" grpId="0" animBg="1"/>
      <p:bldP spid="20" grpId="0" animBg="1"/>
      <p:bldP spid="43" grpId="0" animBg="1"/>
      <p:bldP spid="53" grpId="0" animBg="1"/>
      <p:bldP spid="56" grpId="0" animBg="1"/>
      <p:bldP spid="68" grpId="0"/>
      <p:bldP spid="69" grpId="0"/>
      <p:bldP spid="70" grpId="0"/>
      <p:bldP spid="71" grpId="0"/>
      <p:bldP spid="72" grpId="0"/>
      <p:bldP spid="73" grpId="0"/>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767272821"/>
              </p:ext>
            </p:extLst>
          </p:nvPr>
        </p:nvGraphicFramePr>
        <p:xfrm>
          <a:off x="695325" y="1380067"/>
          <a:ext cx="5207000" cy="4097867"/>
        </p:xfrm>
        <a:graphic>
          <a:graphicData uri="http://schemas.openxmlformats.org/drawingml/2006/chart">
            <c:chart xmlns:c="http://schemas.openxmlformats.org/drawingml/2006/chart" xmlns:r="http://schemas.openxmlformats.org/officeDocument/2006/relationships" r:id="rId2"/>
          </a:graphicData>
        </a:graphic>
      </p:graphicFrame>
      <p:sp>
        <p:nvSpPr>
          <p:cNvPr id="28" name="Freeform 6"/>
          <p:cNvSpPr>
            <a:spLocks noEditPoints="1"/>
          </p:cNvSpPr>
          <p:nvPr/>
        </p:nvSpPr>
        <p:spPr bwMode="auto">
          <a:xfrm>
            <a:off x="6157122" y="1425071"/>
            <a:ext cx="697464" cy="505376"/>
          </a:xfrm>
          <a:custGeom>
            <a:avLst/>
            <a:gdLst>
              <a:gd name="T0" fmla="*/ 11 w 129"/>
              <a:gd name="T1" fmla="*/ 6 h 93"/>
              <a:gd name="T2" fmla="*/ 17 w 129"/>
              <a:gd name="T3" fmla="*/ 0 h 93"/>
              <a:gd name="T4" fmla="*/ 121 w 129"/>
              <a:gd name="T5" fmla="*/ 0 h 93"/>
              <a:gd name="T6" fmla="*/ 121 w 129"/>
              <a:gd name="T7" fmla="*/ 56 h 93"/>
              <a:gd name="T8" fmla="*/ 129 w 129"/>
              <a:gd name="T9" fmla="*/ 88 h 93"/>
              <a:gd name="T10" fmla="*/ 6 w 129"/>
              <a:gd name="T11" fmla="*/ 93 h 93"/>
              <a:gd name="T12" fmla="*/ 0 w 129"/>
              <a:gd name="T13" fmla="*/ 75 h 93"/>
              <a:gd name="T14" fmla="*/ 46 w 129"/>
              <a:gd name="T15" fmla="*/ 60 h 93"/>
              <a:gd name="T16" fmla="*/ 55 w 129"/>
              <a:gd name="T17" fmla="*/ 63 h 93"/>
              <a:gd name="T18" fmla="*/ 46 w 129"/>
              <a:gd name="T19" fmla="*/ 60 h 93"/>
              <a:gd name="T20" fmla="*/ 42 w 129"/>
              <a:gd name="T21" fmla="*/ 73 h 93"/>
              <a:gd name="T22" fmla="*/ 54 w 129"/>
              <a:gd name="T23" fmla="*/ 70 h 93"/>
              <a:gd name="T24" fmla="*/ 26 w 129"/>
              <a:gd name="T25" fmla="*/ 70 h 93"/>
              <a:gd name="T26" fmla="*/ 36 w 129"/>
              <a:gd name="T27" fmla="*/ 73 h 93"/>
              <a:gd name="T28" fmla="*/ 26 w 129"/>
              <a:gd name="T29" fmla="*/ 70 h 93"/>
              <a:gd name="T30" fmla="*/ 59 w 129"/>
              <a:gd name="T31" fmla="*/ 73 h 93"/>
              <a:gd name="T32" fmla="*/ 71 w 129"/>
              <a:gd name="T33" fmla="*/ 70 h 93"/>
              <a:gd name="T34" fmla="*/ 77 w 129"/>
              <a:gd name="T35" fmla="*/ 70 h 93"/>
              <a:gd name="T36" fmla="*/ 88 w 129"/>
              <a:gd name="T37" fmla="*/ 73 h 93"/>
              <a:gd name="T38" fmla="*/ 77 w 129"/>
              <a:gd name="T39" fmla="*/ 70 h 93"/>
              <a:gd name="T40" fmla="*/ 94 w 129"/>
              <a:gd name="T41" fmla="*/ 73 h 93"/>
              <a:gd name="T42" fmla="*/ 104 w 129"/>
              <a:gd name="T43" fmla="*/ 70 h 93"/>
              <a:gd name="T44" fmla="*/ 40 w 129"/>
              <a:gd name="T45" fmla="*/ 65 h 93"/>
              <a:gd name="T46" fmla="*/ 50 w 129"/>
              <a:gd name="T47" fmla="*/ 68 h 93"/>
              <a:gd name="T48" fmla="*/ 40 w 129"/>
              <a:gd name="T49" fmla="*/ 65 h 93"/>
              <a:gd name="T50" fmla="*/ 27 w 129"/>
              <a:gd name="T51" fmla="*/ 68 h 93"/>
              <a:gd name="T52" fmla="*/ 35 w 129"/>
              <a:gd name="T53" fmla="*/ 65 h 93"/>
              <a:gd name="T54" fmla="*/ 56 w 129"/>
              <a:gd name="T55" fmla="*/ 65 h 93"/>
              <a:gd name="T56" fmla="*/ 67 w 129"/>
              <a:gd name="T57" fmla="*/ 68 h 93"/>
              <a:gd name="T58" fmla="*/ 56 w 129"/>
              <a:gd name="T59" fmla="*/ 65 h 93"/>
              <a:gd name="T60" fmla="*/ 72 w 129"/>
              <a:gd name="T61" fmla="*/ 68 h 93"/>
              <a:gd name="T62" fmla="*/ 83 w 129"/>
              <a:gd name="T63" fmla="*/ 65 h 93"/>
              <a:gd name="T64" fmla="*/ 89 w 129"/>
              <a:gd name="T65" fmla="*/ 65 h 93"/>
              <a:gd name="T66" fmla="*/ 104 w 129"/>
              <a:gd name="T67" fmla="*/ 68 h 93"/>
              <a:gd name="T68" fmla="*/ 89 w 129"/>
              <a:gd name="T69" fmla="*/ 65 h 93"/>
              <a:gd name="T70" fmla="*/ 29 w 129"/>
              <a:gd name="T71" fmla="*/ 63 h 93"/>
              <a:gd name="T72" fmla="*/ 41 w 129"/>
              <a:gd name="T73" fmla="*/ 60 h 93"/>
              <a:gd name="T74" fmla="*/ 61 w 129"/>
              <a:gd name="T75" fmla="*/ 60 h 93"/>
              <a:gd name="T76" fmla="*/ 71 w 129"/>
              <a:gd name="T77" fmla="*/ 63 h 93"/>
              <a:gd name="T78" fmla="*/ 61 w 129"/>
              <a:gd name="T79" fmla="*/ 60 h 93"/>
              <a:gd name="T80" fmla="*/ 77 w 129"/>
              <a:gd name="T81" fmla="*/ 63 h 93"/>
              <a:gd name="T82" fmla="*/ 87 w 129"/>
              <a:gd name="T83" fmla="*/ 60 h 93"/>
              <a:gd name="T84" fmla="*/ 92 w 129"/>
              <a:gd name="T85" fmla="*/ 60 h 93"/>
              <a:gd name="T86" fmla="*/ 102 w 129"/>
              <a:gd name="T87" fmla="*/ 63 h 93"/>
              <a:gd name="T88" fmla="*/ 92 w 129"/>
              <a:gd name="T89" fmla="*/ 60 h 93"/>
              <a:gd name="T90" fmla="*/ 109 w 129"/>
              <a:gd name="T91" fmla="*/ 12 h 93"/>
              <a:gd name="T92" fmla="*/ 23 w 129"/>
              <a:gd name="T93" fmla="*/ 56 h 93"/>
              <a:gd name="T94" fmla="*/ 11 w 129"/>
              <a:gd name="T95" fmla="*/ 79 h 93"/>
              <a:gd name="T96" fmla="*/ 21 w 129"/>
              <a:gd name="T97" fmla="*/ 85 h 93"/>
              <a:gd name="T98" fmla="*/ 11 w 129"/>
              <a:gd name="T99" fmla="*/ 79 h 93"/>
              <a:gd name="T100" fmla="*/ 109 w 129"/>
              <a:gd name="T101" fmla="*/ 85 h 93"/>
              <a:gd name="T102" fmla="*/ 119 w 129"/>
              <a:gd name="T103" fmla="*/ 79 h 93"/>
              <a:gd name="T104" fmla="*/ 41 w 129"/>
              <a:gd name="T105" fmla="*/ 79 h 93"/>
              <a:gd name="T106" fmla="*/ 51 w 129"/>
              <a:gd name="T107" fmla="*/ 85 h 93"/>
              <a:gd name="T108" fmla="*/ 41 w 129"/>
              <a:gd name="T109" fmla="*/ 79 h 93"/>
              <a:gd name="T110" fmla="*/ 26 w 129"/>
              <a:gd name="T111" fmla="*/ 85 h 93"/>
              <a:gd name="T112" fmla="*/ 36 w 129"/>
              <a:gd name="T11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93">
                <a:moveTo>
                  <a:pt x="11" y="56"/>
                </a:moveTo>
                <a:cubicBezTo>
                  <a:pt x="11" y="6"/>
                  <a:pt x="11" y="6"/>
                  <a:pt x="11" y="6"/>
                </a:cubicBezTo>
                <a:cubicBezTo>
                  <a:pt x="11" y="0"/>
                  <a:pt x="11" y="0"/>
                  <a:pt x="11" y="0"/>
                </a:cubicBezTo>
                <a:cubicBezTo>
                  <a:pt x="17" y="0"/>
                  <a:pt x="17" y="0"/>
                  <a:pt x="17" y="0"/>
                </a:cubicBezTo>
                <a:cubicBezTo>
                  <a:pt x="115" y="0"/>
                  <a:pt x="115" y="0"/>
                  <a:pt x="115" y="0"/>
                </a:cubicBezTo>
                <a:cubicBezTo>
                  <a:pt x="121" y="0"/>
                  <a:pt x="121" y="0"/>
                  <a:pt x="121" y="0"/>
                </a:cubicBezTo>
                <a:cubicBezTo>
                  <a:pt x="121" y="6"/>
                  <a:pt x="121" y="6"/>
                  <a:pt x="121" y="6"/>
                </a:cubicBezTo>
                <a:cubicBezTo>
                  <a:pt x="121" y="56"/>
                  <a:pt x="121" y="56"/>
                  <a:pt x="121" y="56"/>
                </a:cubicBezTo>
                <a:cubicBezTo>
                  <a:pt x="129" y="75"/>
                  <a:pt x="129" y="75"/>
                  <a:pt x="129" y="75"/>
                </a:cubicBezTo>
                <a:cubicBezTo>
                  <a:pt x="129" y="88"/>
                  <a:pt x="129" y="88"/>
                  <a:pt x="129" y="88"/>
                </a:cubicBezTo>
                <a:cubicBezTo>
                  <a:pt x="124" y="93"/>
                  <a:pt x="124" y="93"/>
                  <a:pt x="124" y="93"/>
                </a:cubicBezTo>
                <a:cubicBezTo>
                  <a:pt x="6" y="93"/>
                  <a:pt x="6" y="93"/>
                  <a:pt x="6" y="93"/>
                </a:cubicBezTo>
                <a:cubicBezTo>
                  <a:pt x="0" y="88"/>
                  <a:pt x="0" y="88"/>
                  <a:pt x="0" y="88"/>
                </a:cubicBezTo>
                <a:cubicBezTo>
                  <a:pt x="0" y="75"/>
                  <a:pt x="0" y="75"/>
                  <a:pt x="0" y="75"/>
                </a:cubicBezTo>
                <a:cubicBezTo>
                  <a:pt x="11" y="56"/>
                  <a:pt x="11" y="56"/>
                  <a:pt x="11" y="56"/>
                </a:cubicBezTo>
                <a:close/>
                <a:moveTo>
                  <a:pt x="46" y="60"/>
                </a:moveTo>
                <a:cubicBezTo>
                  <a:pt x="46" y="61"/>
                  <a:pt x="45" y="62"/>
                  <a:pt x="45" y="63"/>
                </a:cubicBezTo>
                <a:cubicBezTo>
                  <a:pt x="49" y="63"/>
                  <a:pt x="52" y="63"/>
                  <a:pt x="55" y="63"/>
                </a:cubicBezTo>
                <a:cubicBezTo>
                  <a:pt x="56" y="62"/>
                  <a:pt x="56" y="61"/>
                  <a:pt x="56" y="60"/>
                </a:cubicBezTo>
                <a:cubicBezTo>
                  <a:pt x="53" y="60"/>
                  <a:pt x="49" y="60"/>
                  <a:pt x="46" y="60"/>
                </a:cubicBezTo>
                <a:close/>
                <a:moveTo>
                  <a:pt x="43" y="70"/>
                </a:moveTo>
                <a:cubicBezTo>
                  <a:pt x="43" y="71"/>
                  <a:pt x="42" y="72"/>
                  <a:pt x="42" y="73"/>
                </a:cubicBezTo>
                <a:cubicBezTo>
                  <a:pt x="46" y="73"/>
                  <a:pt x="50" y="73"/>
                  <a:pt x="53" y="73"/>
                </a:cubicBezTo>
                <a:cubicBezTo>
                  <a:pt x="54" y="72"/>
                  <a:pt x="54" y="71"/>
                  <a:pt x="54" y="70"/>
                </a:cubicBezTo>
                <a:cubicBezTo>
                  <a:pt x="50" y="70"/>
                  <a:pt x="47" y="70"/>
                  <a:pt x="43" y="70"/>
                </a:cubicBezTo>
                <a:close/>
                <a:moveTo>
                  <a:pt x="26" y="70"/>
                </a:moveTo>
                <a:cubicBezTo>
                  <a:pt x="26" y="71"/>
                  <a:pt x="25" y="72"/>
                  <a:pt x="25" y="73"/>
                </a:cubicBezTo>
                <a:cubicBezTo>
                  <a:pt x="29" y="73"/>
                  <a:pt x="32" y="73"/>
                  <a:pt x="36" y="73"/>
                </a:cubicBezTo>
                <a:cubicBezTo>
                  <a:pt x="37" y="72"/>
                  <a:pt x="37" y="71"/>
                  <a:pt x="37" y="70"/>
                </a:cubicBezTo>
                <a:cubicBezTo>
                  <a:pt x="34" y="70"/>
                  <a:pt x="30" y="70"/>
                  <a:pt x="26" y="70"/>
                </a:cubicBezTo>
                <a:close/>
                <a:moveTo>
                  <a:pt x="60" y="70"/>
                </a:moveTo>
                <a:cubicBezTo>
                  <a:pt x="60" y="71"/>
                  <a:pt x="60" y="72"/>
                  <a:pt x="59" y="73"/>
                </a:cubicBezTo>
                <a:cubicBezTo>
                  <a:pt x="63" y="73"/>
                  <a:pt x="67" y="73"/>
                  <a:pt x="71" y="73"/>
                </a:cubicBezTo>
                <a:cubicBezTo>
                  <a:pt x="71" y="72"/>
                  <a:pt x="71" y="71"/>
                  <a:pt x="71" y="70"/>
                </a:cubicBezTo>
                <a:cubicBezTo>
                  <a:pt x="67" y="70"/>
                  <a:pt x="63" y="70"/>
                  <a:pt x="60" y="70"/>
                </a:cubicBezTo>
                <a:close/>
                <a:moveTo>
                  <a:pt x="77" y="70"/>
                </a:moveTo>
                <a:cubicBezTo>
                  <a:pt x="77" y="71"/>
                  <a:pt x="77" y="72"/>
                  <a:pt x="77" y="73"/>
                </a:cubicBezTo>
                <a:cubicBezTo>
                  <a:pt x="80" y="73"/>
                  <a:pt x="84" y="73"/>
                  <a:pt x="88" y="73"/>
                </a:cubicBezTo>
                <a:cubicBezTo>
                  <a:pt x="88" y="72"/>
                  <a:pt x="88" y="71"/>
                  <a:pt x="88" y="70"/>
                </a:cubicBezTo>
                <a:cubicBezTo>
                  <a:pt x="84" y="70"/>
                  <a:pt x="80" y="70"/>
                  <a:pt x="77" y="70"/>
                </a:cubicBezTo>
                <a:close/>
                <a:moveTo>
                  <a:pt x="93" y="70"/>
                </a:moveTo>
                <a:cubicBezTo>
                  <a:pt x="94" y="71"/>
                  <a:pt x="94" y="72"/>
                  <a:pt x="94" y="73"/>
                </a:cubicBezTo>
                <a:cubicBezTo>
                  <a:pt x="98" y="73"/>
                  <a:pt x="101" y="73"/>
                  <a:pt x="105" y="73"/>
                </a:cubicBezTo>
                <a:cubicBezTo>
                  <a:pt x="105" y="72"/>
                  <a:pt x="105" y="71"/>
                  <a:pt x="104" y="70"/>
                </a:cubicBezTo>
                <a:cubicBezTo>
                  <a:pt x="101" y="70"/>
                  <a:pt x="97" y="70"/>
                  <a:pt x="93" y="70"/>
                </a:cubicBezTo>
                <a:close/>
                <a:moveTo>
                  <a:pt x="40" y="65"/>
                </a:moveTo>
                <a:cubicBezTo>
                  <a:pt x="40" y="66"/>
                  <a:pt x="40" y="67"/>
                  <a:pt x="39" y="68"/>
                </a:cubicBezTo>
                <a:cubicBezTo>
                  <a:pt x="43" y="68"/>
                  <a:pt x="47" y="68"/>
                  <a:pt x="50" y="68"/>
                </a:cubicBezTo>
                <a:cubicBezTo>
                  <a:pt x="50" y="67"/>
                  <a:pt x="51" y="66"/>
                  <a:pt x="51" y="65"/>
                </a:cubicBezTo>
                <a:cubicBezTo>
                  <a:pt x="47" y="65"/>
                  <a:pt x="44" y="65"/>
                  <a:pt x="40" y="65"/>
                </a:cubicBezTo>
                <a:close/>
                <a:moveTo>
                  <a:pt x="29" y="65"/>
                </a:moveTo>
                <a:cubicBezTo>
                  <a:pt x="28" y="66"/>
                  <a:pt x="28" y="67"/>
                  <a:pt x="27" y="68"/>
                </a:cubicBezTo>
                <a:cubicBezTo>
                  <a:pt x="29" y="68"/>
                  <a:pt x="32" y="68"/>
                  <a:pt x="34" y="68"/>
                </a:cubicBezTo>
                <a:cubicBezTo>
                  <a:pt x="34" y="67"/>
                  <a:pt x="34" y="66"/>
                  <a:pt x="35" y="65"/>
                </a:cubicBezTo>
                <a:cubicBezTo>
                  <a:pt x="33" y="65"/>
                  <a:pt x="31" y="65"/>
                  <a:pt x="29" y="65"/>
                </a:cubicBezTo>
                <a:close/>
                <a:moveTo>
                  <a:pt x="56" y="65"/>
                </a:moveTo>
                <a:cubicBezTo>
                  <a:pt x="56" y="66"/>
                  <a:pt x="56" y="67"/>
                  <a:pt x="56" y="68"/>
                </a:cubicBezTo>
                <a:cubicBezTo>
                  <a:pt x="59" y="68"/>
                  <a:pt x="63" y="68"/>
                  <a:pt x="67" y="68"/>
                </a:cubicBezTo>
                <a:cubicBezTo>
                  <a:pt x="67" y="67"/>
                  <a:pt x="67" y="66"/>
                  <a:pt x="67" y="65"/>
                </a:cubicBezTo>
                <a:cubicBezTo>
                  <a:pt x="63" y="65"/>
                  <a:pt x="60" y="65"/>
                  <a:pt x="56" y="65"/>
                </a:cubicBezTo>
                <a:close/>
                <a:moveTo>
                  <a:pt x="72" y="65"/>
                </a:moveTo>
                <a:cubicBezTo>
                  <a:pt x="72" y="66"/>
                  <a:pt x="72" y="67"/>
                  <a:pt x="72" y="68"/>
                </a:cubicBezTo>
                <a:cubicBezTo>
                  <a:pt x="76" y="68"/>
                  <a:pt x="79" y="68"/>
                  <a:pt x="83" y="68"/>
                </a:cubicBezTo>
                <a:cubicBezTo>
                  <a:pt x="83" y="67"/>
                  <a:pt x="83" y="66"/>
                  <a:pt x="83" y="65"/>
                </a:cubicBezTo>
                <a:cubicBezTo>
                  <a:pt x="79" y="65"/>
                  <a:pt x="76" y="65"/>
                  <a:pt x="72" y="65"/>
                </a:cubicBezTo>
                <a:close/>
                <a:moveTo>
                  <a:pt x="89" y="65"/>
                </a:moveTo>
                <a:cubicBezTo>
                  <a:pt x="89" y="66"/>
                  <a:pt x="90" y="67"/>
                  <a:pt x="90" y="68"/>
                </a:cubicBezTo>
                <a:cubicBezTo>
                  <a:pt x="94" y="68"/>
                  <a:pt x="99" y="68"/>
                  <a:pt x="104" y="68"/>
                </a:cubicBezTo>
                <a:cubicBezTo>
                  <a:pt x="103" y="67"/>
                  <a:pt x="103" y="66"/>
                  <a:pt x="103" y="65"/>
                </a:cubicBezTo>
                <a:cubicBezTo>
                  <a:pt x="98" y="65"/>
                  <a:pt x="94" y="65"/>
                  <a:pt x="89" y="65"/>
                </a:cubicBezTo>
                <a:close/>
                <a:moveTo>
                  <a:pt x="31" y="60"/>
                </a:moveTo>
                <a:cubicBezTo>
                  <a:pt x="30" y="61"/>
                  <a:pt x="30" y="62"/>
                  <a:pt x="29" y="63"/>
                </a:cubicBezTo>
                <a:cubicBezTo>
                  <a:pt x="33" y="63"/>
                  <a:pt x="36" y="63"/>
                  <a:pt x="40" y="63"/>
                </a:cubicBezTo>
                <a:cubicBezTo>
                  <a:pt x="40" y="62"/>
                  <a:pt x="40" y="61"/>
                  <a:pt x="41" y="60"/>
                </a:cubicBezTo>
                <a:cubicBezTo>
                  <a:pt x="37" y="60"/>
                  <a:pt x="34" y="60"/>
                  <a:pt x="31" y="60"/>
                </a:cubicBezTo>
                <a:close/>
                <a:moveTo>
                  <a:pt x="61" y="60"/>
                </a:moveTo>
                <a:cubicBezTo>
                  <a:pt x="61" y="61"/>
                  <a:pt x="61" y="62"/>
                  <a:pt x="61" y="63"/>
                </a:cubicBezTo>
                <a:cubicBezTo>
                  <a:pt x="64" y="63"/>
                  <a:pt x="68" y="63"/>
                  <a:pt x="71" y="63"/>
                </a:cubicBezTo>
                <a:cubicBezTo>
                  <a:pt x="71" y="62"/>
                  <a:pt x="71" y="61"/>
                  <a:pt x="71" y="60"/>
                </a:cubicBezTo>
                <a:cubicBezTo>
                  <a:pt x="68" y="60"/>
                  <a:pt x="65" y="60"/>
                  <a:pt x="61" y="60"/>
                </a:cubicBezTo>
                <a:close/>
                <a:moveTo>
                  <a:pt x="76" y="60"/>
                </a:moveTo>
                <a:cubicBezTo>
                  <a:pt x="76" y="61"/>
                  <a:pt x="77" y="62"/>
                  <a:pt x="77" y="63"/>
                </a:cubicBezTo>
                <a:cubicBezTo>
                  <a:pt x="80" y="63"/>
                  <a:pt x="83" y="63"/>
                  <a:pt x="87" y="63"/>
                </a:cubicBezTo>
                <a:cubicBezTo>
                  <a:pt x="87" y="62"/>
                  <a:pt x="87" y="61"/>
                  <a:pt x="87" y="60"/>
                </a:cubicBezTo>
                <a:cubicBezTo>
                  <a:pt x="83" y="60"/>
                  <a:pt x="80" y="60"/>
                  <a:pt x="76" y="60"/>
                </a:cubicBezTo>
                <a:close/>
                <a:moveTo>
                  <a:pt x="92" y="60"/>
                </a:moveTo>
                <a:cubicBezTo>
                  <a:pt x="92" y="61"/>
                  <a:pt x="92" y="62"/>
                  <a:pt x="92" y="63"/>
                </a:cubicBezTo>
                <a:cubicBezTo>
                  <a:pt x="96" y="63"/>
                  <a:pt x="99" y="63"/>
                  <a:pt x="102" y="63"/>
                </a:cubicBezTo>
                <a:cubicBezTo>
                  <a:pt x="102" y="62"/>
                  <a:pt x="102" y="61"/>
                  <a:pt x="102" y="60"/>
                </a:cubicBezTo>
                <a:cubicBezTo>
                  <a:pt x="98" y="60"/>
                  <a:pt x="95" y="60"/>
                  <a:pt x="92" y="60"/>
                </a:cubicBezTo>
                <a:close/>
                <a:moveTo>
                  <a:pt x="109" y="56"/>
                </a:moveTo>
                <a:cubicBezTo>
                  <a:pt x="109" y="12"/>
                  <a:pt x="109" y="12"/>
                  <a:pt x="109" y="12"/>
                </a:cubicBezTo>
                <a:cubicBezTo>
                  <a:pt x="23" y="12"/>
                  <a:pt x="23" y="12"/>
                  <a:pt x="23" y="12"/>
                </a:cubicBezTo>
                <a:cubicBezTo>
                  <a:pt x="23" y="56"/>
                  <a:pt x="23" y="56"/>
                  <a:pt x="23" y="56"/>
                </a:cubicBezTo>
                <a:cubicBezTo>
                  <a:pt x="109" y="56"/>
                  <a:pt x="109" y="56"/>
                  <a:pt x="109" y="56"/>
                </a:cubicBezTo>
                <a:close/>
                <a:moveTo>
                  <a:pt x="11" y="79"/>
                </a:moveTo>
                <a:cubicBezTo>
                  <a:pt x="11" y="85"/>
                  <a:pt x="11" y="85"/>
                  <a:pt x="11" y="85"/>
                </a:cubicBezTo>
                <a:cubicBezTo>
                  <a:pt x="21" y="85"/>
                  <a:pt x="21" y="85"/>
                  <a:pt x="21" y="85"/>
                </a:cubicBezTo>
                <a:cubicBezTo>
                  <a:pt x="21" y="79"/>
                  <a:pt x="21" y="79"/>
                  <a:pt x="21" y="79"/>
                </a:cubicBezTo>
                <a:cubicBezTo>
                  <a:pt x="11" y="79"/>
                  <a:pt x="11" y="79"/>
                  <a:pt x="11" y="79"/>
                </a:cubicBezTo>
                <a:close/>
                <a:moveTo>
                  <a:pt x="109" y="79"/>
                </a:moveTo>
                <a:cubicBezTo>
                  <a:pt x="109" y="85"/>
                  <a:pt x="109" y="85"/>
                  <a:pt x="109" y="85"/>
                </a:cubicBezTo>
                <a:cubicBezTo>
                  <a:pt x="119" y="85"/>
                  <a:pt x="119" y="85"/>
                  <a:pt x="119" y="85"/>
                </a:cubicBezTo>
                <a:cubicBezTo>
                  <a:pt x="119" y="79"/>
                  <a:pt x="119" y="79"/>
                  <a:pt x="119" y="79"/>
                </a:cubicBezTo>
                <a:cubicBezTo>
                  <a:pt x="109" y="79"/>
                  <a:pt x="109" y="79"/>
                  <a:pt x="109" y="79"/>
                </a:cubicBezTo>
                <a:close/>
                <a:moveTo>
                  <a:pt x="41" y="79"/>
                </a:moveTo>
                <a:cubicBezTo>
                  <a:pt x="41" y="85"/>
                  <a:pt x="41" y="85"/>
                  <a:pt x="41" y="85"/>
                </a:cubicBezTo>
                <a:cubicBezTo>
                  <a:pt x="51" y="85"/>
                  <a:pt x="51" y="85"/>
                  <a:pt x="51" y="85"/>
                </a:cubicBezTo>
                <a:cubicBezTo>
                  <a:pt x="51" y="79"/>
                  <a:pt x="51" y="79"/>
                  <a:pt x="51" y="79"/>
                </a:cubicBezTo>
                <a:cubicBezTo>
                  <a:pt x="41" y="79"/>
                  <a:pt x="41" y="79"/>
                  <a:pt x="41" y="79"/>
                </a:cubicBezTo>
                <a:close/>
                <a:moveTo>
                  <a:pt x="26" y="79"/>
                </a:moveTo>
                <a:cubicBezTo>
                  <a:pt x="26" y="85"/>
                  <a:pt x="26" y="85"/>
                  <a:pt x="26" y="85"/>
                </a:cubicBezTo>
                <a:cubicBezTo>
                  <a:pt x="36" y="85"/>
                  <a:pt x="36" y="85"/>
                  <a:pt x="36" y="85"/>
                </a:cubicBezTo>
                <a:cubicBezTo>
                  <a:pt x="36" y="79"/>
                  <a:pt x="36" y="79"/>
                  <a:pt x="36" y="79"/>
                </a:cubicBezTo>
                <a:lnTo>
                  <a:pt x="26" y="79"/>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7050545" y="1285344"/>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左</a:t>
            </a:r>
            <a:r>
              <a:rPr lang="zh-CN" altLang="en-US" dirty="0" smtClean="0">
                <a:latin typeface="微软雅黑" panose="020B0503020204020204" pitchFamily="34" charset="-122"/>
                <a:ea typeface="微软雅黑" panose="020B0503020204020204" pitchFamily="34" charset="-122"/>
              </a:rPr>
              <a:t>图是一个</a:t>
            </a:r>
            <a:r>
              <a:rPr lang="en-US" altLang="zh-CN" dirty="0" smtClean="0">
                <a:latin typeface="微软雅黑" panose="020B0503020204020204" pitchFamily="34" charset="-122"/>
                <a:ea typeface="微软雅黑" panose="020B0503020204020204" pitchFamily="34" charset="-122"/>
              </a:rPr>
              <a:t>EXCEL</a:t>
            </a:r>
            <a:r>
              <a:rPr lang="zh-CN" altLang="en-US" dirty="0" smtClean="0">
                <a:latin typeface="微软雅黑" panose="020B0503020204020204" pitchFamily="34" charset="-122"/>
                <a:ea typeface="微软雅黑" panose="020B0503020204020204" pitchFamily="34" charset="-122"/>
              </a:rPr>
              <a:t>图表，和一般</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图表不同，直接编辑数据，图表就会更新。</a:t>
            </a:r>
            <a:endParaRPr lang="zh-CN" altLang="en-US" dirty="0">
              <a:latin typeface="微软雅黑" panose="020B0503020204020204" pitchFamily="34" charset="-122"/>
              <a:ea typeface="微软雅黑" panose="020B0503020204020204" pitchFamily="34" charset="-122"/>
            </a:endParaRPr>
          </a:p>
        </p:txBody>
      </p:sp>
      <p:sp>
        <p:nvSpPr>
          <p:cNvPr id="30" name="Freeform 7"/>
          <p:cNvSpPr>
            <a:spLocks noEditPoints="1"/>
          </p:cNvSpPr>
          <p:nvPr/>
        </p:nvSpPr>
        <p:spPr bwMode="auto">
          <a:xfrm>
            <a:off x="6198184" y="3009425"/>
            <a:ext cx="577240" cy="684230"/>
          </a:xfrm>
          <a:custGeom>
            <a:avLst/>
            <a:gdLst>
              <a:gd name="T0" fmla="*/ 7 w 98"/>
              <a:gd name="T1" fmla="*/ 0 h 116"/>
              <a:gd name="T2" fmla="*/ 90 w 98"/>
              <a:gd name="T3" fmla="*/ 0 h 116"/>
              <a:gd name="T4" fmla="*/ 98 w 98"/>
              <a:gd name="T5" fmla="*/ 8 h 116"/>
              <a:gd name="T6" fmla="*/ 98 w 98"/>
              <a:gd name="T7" fmla="*/ 108 h 116"/>
              <a:gd name="T8" fmla="*/ 90 w 98"/>
              <a:gd name="T9" fmla="*/ 116 h 116"/>
              <a:gd name="T10" fmla="*/ 7 w 98"/>
              <a:gd name="T11" fmla="*/ 116 h 116"/>
              <a:gd name="T12" fmla="*/ 0 w 98"/>
              <a:gd name="T13" fmla="*/ 108 h 116"/>
              <a:gd name="T14" fmla="*/ 0 w 98"/>
              <a:gd name="T15" fmla="*/ 95 h 116"/>
              <a:gd name="T16" fmla="*/ 8 w 98"/>
              <a:gd name="T17" fmla="*/ 95 h 116"/>
              <a:gd name="T18" fmla="*/ 14 w 98"/>
              <a:gd name="T19" fmla="*/ 99 h 116"/>
              <a:gd name="T20" fmla="*/ 22 w 98"/>
              <a:gd name="T21" fmla="*/ 92 h 116"/>
              <a:gd name="T22" fmla="*/ 14 w 98"/>
              <a:gd name="T23" fmla="*/ 84 h 116"/>
              <a:gd name="T24" fmla="*/ 8 w 98"/>
              <a:gd name="T25" fmla="*/ 89 h 116"/>
              <a:gd name="T26" fmla="*/ 0 w 98"/>
              <a:gd name="T27" fmla="*/ 89 h 116"/>
              <a:gd name="T28" fmla="*/ 0 w 98"/>
              <a:gd name="T29" fmla="*/ 71 h 116"/>
              <a:gd name="T30" fmla="*/ 8 w 98"/>
              <a:gd name="T31" fmla="*/ 71 h 116"/>
              <a:gd name="T32" fmla="*/ 14 w 98"/>
              <a:gd name="T33" fmla="*/ 75 h 116"/>
              <a:gd name="T34" fmla="*/ 22 w 98"/>
              <a:gd name="T35" fmla="*/ 68 h 116"/>
              <a:gd name="T36" fmla="*/ 14 w 98"/>
              <a:gd name="T37" fmla="*/ 61 h 116"/>
              <a:gd name="T38" fmla="*/ 8 w 98"/>
              <a:gd name="T39" fmla="*/ 65 h 116"/>
              <a:gd name="T40" fmla="*/ 0 w 98"/>
              <a:gd name="T41" fmla="*/ 65 h 116"/>
              <a:gd name="T42" fmla="*/ 0 w 98"/>
              <a:gd name="T43" fmla="*/ 48 h 116"/>
              <a:gd name="T44" fmla="*/ 8 w 98"/>
              <a:gd name="T45" fmla="*/ 48 h 116"/>
              <a:gd name="T46" fmla="*/ 14 w 98"/>
              <a:gd name="T47" fmla="*/ 52 h 116"/>
              <a:gd name="T48" fmla="*/ 22 w 98"/>
              <a:gd name="T49" fmla="*/ 45 h 116"/>
              <a:gd name="T50" fmla="*/ 14 w 98"/>
              <a:gd name="T51" fmla="*/ 38 h 116"/>
              <a:gd name="T52" fmla="*/ 8 w 98"/>
              <a:gd name="T53" fmla="*/ 42 h 116"/>
              <a:gd name="T54" fmla="*/ 0 w 98"/>
              <a:gd name="T55" fmla="*/ 42 h 116"/>
              <a:gd name="T56" fmla="*/ 0 w 98"/>
              <a:gd name="T57" fmla="*/ 26 h 116"/>
              <a:gd name="T58" fmla="*/ 8 w 98"/>
              <a:gd name="T59" fmla="*/ 26 h 116"/>
              <a:gd name="T60" fmla="*/ 14 w 98"/>
              <a:gd name="T61" fmla="*/ 30 h 116"/>
              <a:gd name="T62" fmla="*/ 22 w 98"/>
              <a:gd name="T63" fmla="*/ 23 h 116"/>
              <a:gd name="T64" fmla="*/ 14 w 98"/>
              <a:gd name="T65" fmla="*/ 15 h 116"/>
              <a:gd name="T66" fmla="*/ 8 w 98"/>
              <a:gd name="T67" fmla="*/ 20 h 116"/>
              <a:gd name="T68" fmla="*/ 0 w 98"/>
              <a:gd name="T69" fmla="*/ 20 h 116"/>
              <a:gd name="T70" fmla="*/ 0 w 98"/>
              <a:gd name="T71" fmla="*/ 8 h 116"/>
              <a:gd name="T72" fmla="*/ 7 w 98"/>
              <a:gd name="T73" fmla="*/ 0 h 116"/>
              <a:gd name="T74" fmla="*/ 70 w 98"/>
              <a:gd name="T75" fmla="*/ 56 h 116"/>
              <a:gd name="T76" fmla="*/ 76 w 98"/>
              <a:gd name="T77" fmla="*/ 56 h 116"/>
              <a:gd name="T78" fmla="*/ 70 w 98"/>
              <a:gd name="T79" fmla="*/ 30 h 116"/>
              <a:gd name="T80" fmla="*/ 46 w 98"/>
              <a:gd name="T81" fmla="*/ 31 h 116"/>
              <a:gd name="T82" fmla="*/ 41 w 98"/>
              <a:gd name="T83" fmla="*/ 56 h 116"/>
              <a:gd name="T84" fmla="*/ 47 w 98"/>
              <a:gd name="T85" fmla="*/ 56 h 116"/>
              <a:gd name="T86" fmla="*/ 52 w 98"/>
              <a:gd name="T87" fmla="*/ 63 h 116"/>
              <a:gd name="T88" fmla="*/ 51 w 98"/>
              <a:gd name="T89" fmla="*/ 68 h 116"/>
              <a:gd name="T90" fmla="*/ 37 w 98"/>
              <a:gd name="T91" fmla="*/ 71 h 116"/>
              <a:gd name="T92" fmla="*/ 34 w 98"/>
              <a:gd name="T93" fmla="*/ 88 h 116"/>
              <a:gd name="T94" fmla="*/ 83 w 98"/>
              <a:gd name="T95" fmla="*/ 88 h 116"/>
              <a:gd name="T96" fmla="*/ 79 w 98"/>
              <a:gd name="T97" fmla="*/ 71 h 116"/>
              <a:gd name="T98" fmla="*/ 66 w 98"/>
              <a:gd name="T99" fmla="*/ 68 h 116"/>
              <a:gd name="T100" fmla="*/ 64 w 98"/>
              <a:gd name="T101" fmla="*/ 63 h 116"/>
              <a:gd name="T102" fmla="*/ 70 w 98"/>
              <a:gd name="T103"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6">
                <a:moveTo>
                  <a:pt x="7" y="0"/>
                </a:moveTo>
                <a:cubicBezTo>
                  <a:pt x="90" y="0"/>
                  <a:pt x="90" y="0"/>
                  <a:pt x="90" y="0"/>
                </a:cubicBezTo>
                <a:cubicBezTo>
                  <a:pt x="94" y="0"/>
                  <a:pt x="98" y="4"/>
                  <a:pt x="98" y="8"/>
                </a:cubicBezTo>
                <a:cubicBezTo>
                  <a:pt x="98" y="108"/>
                  <a:pt x="98" y="108"/>
                  <a:pt x="98" y="108"/>
                </a:cubicBezTo>
                <a:cubicBezTo>
                  <a:pt x="98" y="113"/>
                  <a:pt x="94" y="116"/>
                  <a:pt x="90" y="116"/>
                </a:cubicBezTo>
                <a:cubicBezTo>
                  <a:pt x="7" y="116"/>
                  <a:pt x="7" y="116"/>
                  <a:pt x="7" y="116"/>
                </a:cubicBezTo>
                <a:cubicBezTo>
                  <a:pt x="3" y="116"/>
                  <a:pt x="0" y="113"/>
                  <a:pt x="0" y="108"/>
                </a:cubicBezTo>
                <a:cubicBezTo>
                  <a:pt x="0" y="95"/>
                  <a:pt x="0" y="95"/>
                  <a:pt x="0" y="95"/>
                </a:cubicBezTo>
                <a:cubicBezTo>
                  <a:pt x="8" y="95"/>
                  <a:pt x="8" y="95"/>
                  <a:pt x="8" y="95"/>
                </a:cubicBezTo>
                <a:cubicBezTo>
                  <a:pt x="9" y="97"/>
                  <a:pt x="12" y="99"/>
                  <a:pt x="14" y="99"/>
                </a:cubicBezTo>
                <a:cubicBezTo>
                  <a:pt x="18" y="99"/>
                  <a:pt x="22" y="96"/>
                  <a:pt x="22" y="92"/>
                </a:cubicBezTo>
                <a:cubicBezTo>
                  <a:pt x="22" y="88"/>
                  <a:pt x="18" y="84"/>
                  <a:pt x="14" y="84"/>
                </a:cubicBezTo>
                <a:cubicBezTo>
                  <a:pt x="12" y="84"/>
                  <a:pt x="9" y="86"/>
                  <a:pt x="8" y="89"/>
                </a:cubicBezTo>
                <a:cubicBezTo>
                  <a:pt x="0" y="89"/>
                  <a:pt x="0" y="89"/>
                  <a:pt x="0" y="89"/>
                </a:cubicBezTo>
                <a:cubicBezTo>
                  <a:pt x="0" y="71"/>
                  <a:pt x="0" y="71"/>
                  <a:pt x="0" y="71"/>
                </a:cubicBezTo>
                <a:cubicBezTo>
                  <a:pt x="8" y="71"/>
                  <a:pt x="8" y="71"/>
                  <a:pt x="8" y="71"/>
                </a:cubicBezTo>
                <a:cubicBezTo>
                  <a:pt x="9" y="74"/>
                  <a:pt x="12" y="75"/>
                  <a:pt x="14" y="75"/>
                </a:cubicBezTo>
                <a:cubicBezTo>
                  <a:pt x="18" y="75"/>
                  <a:pt x="22" y="72"/>
                  <a:pt x="22" y="68"/>
                </a:cubicBezTo>
                <a:cubicBezTo>
                  <a:pt x="22" y="64"/>
                  <a:pt x="18" y="61"/>
                  <a:pt x="14" y="61"/>
                </a:cubicBezTo>
                <a:cubicBezTo>
                  <a:pt x="12" y="61"/>
                  <a:pt x="9" y="63"/>
                  <a:pt x="8" y="65"/>
                </a:cubicBezTo>
                <a:cubicBezTo>
                  <a:pt x="0" y="65"/>
                  <a:pt x="0" y="65"/>
                  <a:pt x="0" y="65"/>
                </a:cubicBezTo>
                <a:cubicBezTo>
                  <a:pt x="0" y="48"/>
                  <a:pt x="0" y="48"/>
                  <a:pt x="0" y="48"/>
                </a:cubicBezTo>
                <a:cubicBezTo>
                  <a:pt x="8" y="48"/>
                  <a:pt x="8" y="48"/>
                  <a:pt x="8" y="48"/>
                </a:cubicBezTo>
                <a:cubicBezTo>
                  <a:pt x="9" y="51"/>
                  <a:pt x="12" y="52"/>
                  <a:pt x="14" y="52"/>
                </a:cubicBezTo>
                <a:cubicBezTo>
                  <a:pt x="18" y="52"/>
                  <a:pt x="22" y="49"/>
                  <a:pt x="22" y="45"/>
                </a:cubicBezTo>
                <a:cubicBezTo>
                  <a:pt x="22" y="41"/>
                  <a:pt x="18" y="38"/>
                  <a:pt x="14" y="38"/>
                </a:cubicBezTo>
                <a:cubicBezTo>
                  <a:pt x="12" y="38"/>
                  <a:pt x="9" y="40"/>
                  <a:pt x="8" y="42"/>
                </a:cubicBezTo>
                <a:cubicBezTo>
                  <a:pt x="0" y="42"/>
                  <a:pt x="0" y="42"/>
                  <a:pt x="0" y="42"/>
                </a:cubicBezTo>
                <a:cubicBezTo>
                  <a:pt x="0" y="26"/>
                  <a:pt x="0" y="26"/>
                  <a:pt x="0" y="26"/>
                </a:cubicBezTo>
                <a:cubicBezTo>
                  <a:pt x="8" y="26"/>
                  <a:pt x="8" y="26"/>
                  <a:pt x="8" y="26"/>
                </a:cubicBezTo>
                <a:cubicBezTo>
                  <a:pt x="9" y="28"/>
                  <a:pt x="12" y="30"/>
                  <a:pt x="14" y="30"/>
                </a:cubicBezTo>
                <a:cubicBezTo>
                  <a:pt x="18" y="30"/>
                  <a:pt x="22" y="27"/>
                  <a:pt x="22" y="23"/>
                </a:cubicBezTo>
                <a:cubicBezTo>
                  <a:pt x="22" y="19"/>
                  <a:pt x="18" y="15"/>
                  <a:pt x="14" y="15"/>
                </a:cubicBezTo>
                <a:cubicBezTo>
                  <a:pt x="12" y="15"/>
                  <a:pt x="9" y="17"/>
                  <a:pt x="8" y="20"/>
                </a:cubicBezTo>
                <a:cubicBezTo>
                  <a:pt x="0" y="20"/>
                  <a:pt x="0" y="20"/>
                  <a:pt x="0" y="20"/>
                </a:cubicBezTo>
                <a:cubicBezTo>
                  <a:pt x="0" y="8"/>
                  <a:pt x="0" y="8"/>
                  <a:pt x="0" y="8"/>
                </a:cubicBezTo>
                <a:cubicBezTo>
                  <a:pt x="0" y="4"/>
                  <a:pt x="3" y="0"/>
                  <a:pt x="7" y="0"/>
                </a:cubicBezTo>
                <a:close/>
                <a:moveTo>
                  <a:pt x="70" y="56"/>
                </a:moveTo>
                <a:cubicBezTo>
                  <a:pt x="71" y="56"/>
                  <a:pt x="75" y="56"/>
                  <a:pt x="76" y="56"/>
                </a:cubicBezTo>
                <a:cubicBezTo>
                  <a:pt x="77" y="47"/>
                  <a:pt x="74" y="33"/>
                  <a:pt x="70" y="30"/>
                </a:cubicBezTo>
                <a:cubicBezTo>
                  <a:pt x="65" y="26"/>
                  <a:pt x="51" y="26"/>
                  <a:pt x="46" y="31"/>
                </a:cubicBezTo>
                <a:cubicBezTo>
                  <a:pt x="42" y="34"/>
                  <a:pt x="40" y="47"/>
                  <a:pt x="41" y="56"/>
                </a:cubicBezTo>
                <a:cubicBezTo>
                  <a:pt x="43" y="56"/>
                  <a:pt x="45" y="56"/>
                  <a:pt x="47" y="56"/>
                </a:cubicBezTo>
                <a:cubicBezTo>
                  <a:pt x="48" y="59"/>
                  <a:pt x="49" y="61"/>
                  <a:pt x="52" y="63"/>
                </a:cubicBezTo>
                <a:cubicBezTo>
                  <a:pt x="52" y="65"/>
                  <a:pt x="51" y="67"/>
                  <a:pt x="51" y="68"/>
                </a:cubicBezTo>
                <a:cubicBezTo>
                  <a:pt x="49" y="68"/>
                  <a:pt x="38" y="69"/>
                  <a:pt x="37" y="71"/>
                </a:cubicBezTo>
                <a:cubicBezTo>
                  <a:pt x="33" y="75"/>
                  <a:pt x="33" y="83"/>
                  <a:pt x="34" y="88"/>
                </a:cubicBezTo>
                <a:cubicBezTo>
                  <a:pt x="46" y="93"/>
                  <a:pt x="71" y="93"/>
                  <a:pt x="83" y="88"/>
                </a:cubicBezTo>
                <a:cubicBezTo>
                  <a:pt x="84" y="83"/>
                  <a:pt x="83" y="75"/>
                  <a:pt x="79" y="71"/>
                </a:cubicBezTo>
                <a:cubicBezTo>
                  <a:pt x="79" y="69"/>
                  <a:pt x="68" y="68"/>
                  <a:pt x="66" y="68"/>
                </a:cubicBezTo>
                <a:cubicBezTo>
                  <a:pt x="66" y="67"/>
                  <a:pt x="65" y="66"/>
                  <a:pt x="64" y="63"/>
                </a:cubicBezTo>
                <a:cubicBezTo>
                  <a:pt x="67" y="61"/>
                  <a:pt x="69" y="59"/>
                  <a:pt x="70" y="56"/>
                </a:cubicBez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noEditPoints="1"/>
          </p:cNvSpPr>
          <p:nvPr/>
        </p:nvSpPr>
        <p:spPr bwMode="auto">
          <a:xfrm>
            <a:off x="6165127" y="4772634"/>
            <a:ext cx="681456" cy="633434"/>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7050545" y="2959125"/>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这也</a:t>
            </a:r>
            <a:r>
              <a:rPr lang="zh-CN" altLang="en-US" dirty="0" smtClean="0">
                <a:latin typeface="微软雅黑" panose="020B0503020204020204" pitchFamily="34" charset="-122"/>
                <a:ea typeface="微软雅黑" panose="020B0503020204020204" pitchFamily="34" charset="-122"/>
              </a:rPr>
              <a:t>是蓝色扁平化学术答辩系列第一次使用自带图表。</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7050545" y="4696936"/>
            <a:ext cx="4446130" cy="784830"/>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如果你的汇报答辩中有关于数据呈现的，可以使用这类图表。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2306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10" presetClass="entr" presetSubtype="0" fill="hold" grpId="0" nodeType="withEffect">
                                  <p:stCondLst>
                                    <p:cond delay="9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17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22" presetClass="entr" presetSubtype="8" fill="hold" grpId="0" nodeType="withEffect">
                                  <p:stCondLst>
                                    <p:cond delay="13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Graphic spid="27" grpId="0">
        <p:bldAsOne/>
      </p:bldGraphic>
      <p:bldP spid="28" grpId="0" animBg="1"/>
      <p:bldP spid="29" grpId="0"/>
      <p:bldP spid="30" grpId="0" animBg="1"/>
      <p:bldP spid="36" grpId="0" animBg="1"/>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712500" y="1217369"/>
            <a:ext cx="1422401"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黑龙江</a:t>
            </a:r>
          </a:p>
        </p:txBody>
      </p:sp>
      <p:grpSp>
        <p:nvGrpSpPr>
          <p:cNvPr id="19" name="组合 18"/>
          <p:cNvGrpSpPr/>
          <p:nvPr/>
        </p:nvGrpSpPr>
        <p:grpSpPr>
          <a:xfrm>
            <a:off x="7470014" y="1417424"/>
            <a:ext cx="1239601" cy="459748"/>
            <a:chOff x="8064434" y="1417424"/>
            <a:chExt cx="830335" cy="247725"/>
          </a:xfrm>
        </p:grpSpPr>
        <p:cxnSp>
          <p:nvCxnSpPr>
            <p:cNvPr id="20" name="直接连接符 19"/>
            <p:cNvCxnSpPr>
              <a:stCxn id="69" idx="0"/>
            </p:cNvCxnSpPr>
            <p:nvPr/>
          </p:nvCxnSpPr>
          <p:spPr>
            <a:xfrm flipV="1">
              <a:off x="8064434" y="1417426"/>
              <a:ext cx="218810" cy="247723"/>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283242" y="1417424"/>
              <a:ext cx="611527" cy="2"/>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8712500" y="161332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地图是展示中经常出现的元素，具有很好的表达效果。</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565067" y="3075795"/>
            <a:ext cx="2147432" cy="252353"/>
            <a:chOff x="6565067" y="3075795"/>
            <a:chExt cx="2001916" cy="252353"/>
          </a:xfrm>
        </p:grpSpPr>
        <p:cxnSp>
          <p:nvCxnSpPr>
            <p:cNvPr id="24" name="直接连接符 23"/>
            <p:cNvCxnSpPr/>
            <p:nvPr/>
          </p:nvCxnSpPr>
          <p:spPr>
            <a:xfrm flipV="1">
              <a:off x="6565067" y="3075795"/>
              <a:ext cx="1070021" cy="2523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38294" y="3077822"/>
              <a:ext cx="928689" cy="793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8712500" y="2893171"/>
            <a:ext cx="1271554"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河北</a:t>
            </a:r>
          </a:p>
        </p:txBody>
      </p:sp>
      <p:sp>
        <p:nvSpPr>
          <p:cNvPr id="35" name="文本框 34"/>
          <p:cNvSpPr txBox="1"/>
          <p:nvPr/>
        </p:nvSpPr>
        <p:spPr>
          <a:xfrm>
            <a:off x="8712500" y="3289721"/>
            <a:ext cx="2781300" cy="61555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无论是文献调研还是人文实践，都可以通过地图呈现。</a:t>
            </a:r>
            <a:endParaRPr lang="zh-CN" altLang="en-US" sz="1700" dirty="0">
              <a:solidFill>
                <a:srgbClr val="005DA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712500" y="4507597"/>
            <a:ext cx="865358"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江西</a:t>
            </a:r>
          </a:p>
        </p:txBody>
      </p:sp>
      <p:sp>
        <p:nvSpPr>
          <p:cNvPr id="40" name="文本框 39"/>
          <p:cNvSpPr txBox="1"/>
          <p:nvPr/>
        </p:nvSpPr>
        <p:spPr>
          <a:xfrm>
            <a:off x="8712500" y="490897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这里的地图元素是图形元素，也就是说你可以随意编辑。</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964569" y="1089771"/>
            <a:ext cx="6126163" cy="5065713"/>
            <a:chOff x="1964569" y="1089771"/>
            <a:chExt cx="6126163" cy="5065713"/>
          </a:xfrm>
        </p:grpSpPr>
        <p:sp>
          <p:nvSpPr>
            <p:cNvPr id="45" name="Freeform 5"/>
            <p:cNvSpPr>
              <a:spLocks/>
            </p:cNvSpPr>
            <p:nvPr/>
          </p:nvSpPr>
          <p:spPr bwMode="auto">
            <a:xfrm>
              <a:off x="4536319" y="1154859"/>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4020382" y="2702671"/>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237994" y="3205909"/>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1964569" y="1702546"/>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3555244" y="3156696"/>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4429957" y="3923459"/>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2236032" y="3453559"/>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a:off x="4388682" y="4648946"/>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
            <p:cNvSpPr>
              <a:spLocks/>
            </p:cNvSpPr>
            <p:nvPr/>
          </p:nvSpPr>
          <p:spPr bwMode="auto">
            <a:xfrm>
              <a:off x="5155444" y="4633071"/>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4"/>
            <p:cNvSpPr>
              <a:spLocks/>
            </p:cNvSpPr>
            <p:nvPr/>
          </p:nvSpPr>
          <p:spPr bwMode="auto">
            <a:xfrm>
              <a:off x="5272919" y="5017246"/>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
            <p:cNvSpPr>
              <a:spLocks/>
            </p:cNvSpPr>
            <p:nvPr/>
          </p:nvSpPr>
          <p:spPr bwMode="auto">
            <a:xfrm>
              <a:off x="5403094" y="4228259"/>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p:cNvSpPr>
            <p:nvPr/>
          </p:nvSpPr>
          <p:spPr bwMode="auto">
            <a:xfrm>
              <a:off x="5403094" y="3175746"/>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5930144" y="2972546"/>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5825369" y="4490196"/>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9"/>
            <p:cNvSpPr>
              <a:spLocks/>
            </p:cNvSpPr>
            <p:nvPr/>
          </p:nvSpPr>
          <p:spPr bwMode="auto">
            <a:xfrm>
              <a:off x="5749169" y="4058396"/>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0"/>
            <p:cNvSpPr>
              <a:spLocks/>
            </p:cNvSpPr>
            <p:nvPr/>
          </p:nvSpPr>
          <p:spPr bwMode="auto">
            <a:xfrm>
              <a:off x="5952369" y="5114084"/>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1"/>
            <p:cNvSpPr>
              <a:spLocks/>
            </p:cNvSpPr>
            <p:nvPr/>
          </p:nvSpPr>
          <p:spPr bwMode="auto">
            <a:xfrm>
              <a:off x="6403219" y="4460034"/>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2"/>
            <p:cNvSpPr>
              <a:spLocks/>
            </p:cNvSpPr>
            <p:nvPr/>
          </p:nvSpPr>
          <p:spPr bwMode="auto">
            <a:xfrm>
              <a:off x="6700082" y="4663234"/>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3"/>
            <p:cNvSpPr>
              <a:spLocks/>
            </p:cNvSpPr>
            <p:nvPr/>
          </p:nvSpPr>
          <p:spPr bwMode="auto">
            <a:xfrm>
              <a:off x="6933444" y="4258421"/>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4"/>
            <p:cNvSpPr>
              <a:spLocks/>
            </p:cNvSpPr>
            <p:nvPr/>
          </p:nvSpPr>
          <p:spPr bwMode="auto">
            <a:xfrm>
              <a:off x="6493707" y="3802809"/>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5"/>
            <p:cNvSpPr>
              <a:spLocks/>
            </p:cNvSpPr>
            <p:nvPr/>
          </p:nvSpPr>
          <p:spPr bwMode="auto">
            <a:xfrm>
              <a:off x="6603244" y="2991596"/>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6"/>
            <p:cNvSpPr>
              <a:spLocks/>
            </p:cNvSpPr>
            <p:nvPr/>
          </p:nvSpPr>
          <p:spPr bwMode="auto">
            <a:xfrm>
              <a:off x="6455607" y="2893171"/>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7"/>
            <p:cNvSpPr>
              <a:spLocks/>
            </p:cNvSpPr>
            <p:nvPr/>
          </p:nvSpPr>
          <p:spPr bwMode="auto">
            <a:xfrm>
              <a:off x="6793744" y="2469309"/>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8"/>
            <p:cNvSpPr>
              <a:spLocks/>
            </p:cNvSpPr>
            <p:nvPr/>
          </p:nvSpPr>
          <p:spPr bwMode="auto">
            <a:xfrm>
              <a:off x="6952494" y="2062909"/>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9"/>
            <p:cNvSpPr>
              <a:spLocks/>
            </p:cNvSpPr>
            <p:nvPr/>
          </p:nvSpPr>
          <p:spPr bwMode="auto">
            <a:xfrm>
              <a:off x="6738182" y="1089771"/>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0"/>
            <p:cNvSpPr>
              <a:spLocks/>
            </p:cNvSpPr>
            <p:nvPr/>
          </p:nvSpPr>
          <p:spPr bwMode="auto">
            <a:xfrm>
              <a:off x="6471482" y="3296396"/>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1"/>
            <p:cNvSpPr>
              <a:spLocks/>
            </p:cNvSpPr>
            <p:nvPr/>
          </p:nvSpPr>
          <p:spPr bwMode="auto">
            <a:xfrm>
              <a:off x="7233482" y="4140946"/>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2"/>
            <p:cNvSpPr>
              <a:spLocks/>
            </p:cNvSpPr>
            <p:nvPr/>
          </p:nvSpPr>
          <p:spPr bwMode="auto">
            <a:xfrm>
              <a:off x="6636582" y="3712321"/>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3"/>
            <p:cNvSpPr>
              <a:spLocks/>
            </p:cNvSpPr>
            <p:nvPr/>
          </p:nvSpPr>
          <p:spPr bwMode="auto">
            <a:xfrm>
              <a:off x="6265107" y="2664571"/>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p:cNvSpPr>
            <p:nvPr/>
          </p:nvSpPr>
          <p:spPr bwMode="auto">
            <a:xfrm>
              <a:off x="5960307" y="3569446"/>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35"/>
            <p:cNvSpPr>
              <a:spLocks/>
            </p:cNvSpPr>
            <p:nvPr/>
          </p:nvSpPr>
          <p:spPr bwMode="auto">
            <a:xfrm>
              <a:off x="7271582" y="5039471"/>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a:off x="5801557" y="5891959"/>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77" name="文本框 76"/>
          <p:cNvSpPr txBox="1"/>
          <p:nvPr/>
        </p:nvSpPr>
        <p:spPr>
          <a:xfrm>
            <a:off x="695325" y="4999981"/>
            <a:ext cx="883910" cy="400110"/>
          </a:xfrm>
          <a:prstGeom prst="rect">
            <a:avLst/>
          </a:prstGeom>
          <a:noFill/>
        </p:spPr>
        <p:txBody>
          <a:bodyPr wrap="squar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青海</a:t>
            </a:r>
            <a:endParaRPr lang="en-US" altLang="zh-CN" sz="2000" b="1" dirty="0" smtClean="0">
              <a:solidFill>
                <a:srgbClr val="0070C0"/>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95324" y="5432339"/>
            <a:ext cx="3904495" cy="87716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如果地图指示的省份不是你想的，你可以通过编辑图形得到想要的效果，如果你不会编辑，可以来找我们做美化。</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432758" y="3871299"/>
            <a:ext cx="2996143" cy="1314224"/>
            <a:chOff x="3229776" y="4077189"/>
            <a:chExt cx="729109" cy="1114168"/>
          </a:xfrm>
        </p:grpSpPr>
        <p:cxnSp>
          <p:nvCxnSpPr>
            <p:cNvPr id="80" name="直接连接符 79"/>
            <p:cNvCxnSpPr/>
            <p:nvPr/>
          </p:nvCxnSpPr>
          <p:spPr>
            <a:xfrm flipH="1">
              <a:off x="3696532" y="4077189"/>
              <a:ext cx="262353" cy="110833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3229776" y="5191357"/>
              <a:ext cx="466756"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82" name="Freeform 9"/>
          <p:cNvSpPr>
            <a:spLocks/>
          </p:cNvSpPr>
          <p:nvPr/>
        </p:nvSpPr>
        <p:spPr bwMode="auto">
          <a:xfrm>
            <a:off x="3552369" y="3153821"/>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3"/>
          <p:cNvSpPr>
            <a:spLocks/>
          </p:cNvSpPr>
          <p:nvPr/>
        </p:nvSpPr>
        <p:spPr bwMode="auto">
          <a:xfrm>
            <a:off x="5152569" y="4630196"/>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p:cNvSpPr>
          <p:nvPr/>
        </p:nvSpPr>
        <p:spPr bwMode="auto">
          <a:xfrm>
            <a:off x="5400219" y="3172871"/>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p:cNvSpPr>
          <p:nvPr/>
        </p:nvSpPr>
        <p:spPr bwMode="auto">
          <a:xfrm>
            <a:off x="6400344" y="445715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9"/>
          <p:cNvSpPr>
            <a:spLocks/>
          </p:cNvSpPr>
          <p:nvPr/>
        </p:nvSpPr>
        <p:spPr bwMode="auto">
          <a:xfrm>
            <a:off x="6735307" y="1086896"/>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3"/>
          <p:cNvSpPr>
            <a:spLocks/>
          </p:cNvSpPr>
          <p:nvPr/>
        </p:nvSpPr>
        <p:spPr bwMode="auto">
          <a:xfrm>
            <a:off x="6262232" y="2661696"/>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6786570" y="4746156"/>
            <a:ext cx="1925923" cy="139053"/>
            <a:chOff x="6786575" y="4746156"/>
            <a:chExt cx="1277857" cy="139053"/>
          </a:xfrm>
        </p:grpSpPr>
        <p:cxnSp>
          <p:nvCxnSpPr>
            <p:cNvPr id="42" name="直接连接符 41"/>
            <p:cNvCxnSpPr>
              <a:stCxn id="62" idx="7"/>
            </p:cNvCxnSpPr>
            <p:nvPr/>
          </p:nvCxnSpPr>
          <p:spPr>
            <a:xfrm flipV="1">
              <a:off x="6786575" y="4746156"/>
              <a:ext cx="575497" cy="1390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362070" y="4746156"/>
              <a:ext cx="7023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9214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22" presetClass="entr" presetSubtype="8" fill="hold" nodeType="withEffect">
                                  <p:stCondLst>
                                    <p:cond delay="4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300"/>
                                        <p:tgtEl>
                                          <p:spTgt spid="19"/>
                                        </p:tgtEl>
                                      </p:cBhvr>
                                    </p:animEffect>
                                  </p:childTnLst>
                                </p:cTn>
                              </p:par>
                              <p:par>
                                <p:cTn id="21" presetID="41" presetClass="entr" presetSubtype="0" fill="hold" grpId="0" nodeType="withEffect">
                                  <p:stCondLst>
                                    <p:cond delay="60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22" presetClass="entr" presetSubtype="8" fill="hold" nodeType="withEffect">
                                  <p:stCondLst>
                                    <p:cond delay="19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300"/>
                                        <p:tgtEl>
                                          <p:spTgt spid="23"/>
                                        </p:tgtEl>
                                      </p:cBhvr>
                                    </p:animEffect>
                                  </p:childTnLst>
                                </p:cTn>
                              </p:par>
                              <p:par>
                                <p:cTn id="37" presetID="41" presetClass="entr" presetSubtype="0" fill="hold" grpId="0" nodeType="withEffect">
                                  <p:stCondLst>
                                    <p:cond delay="2100"/>
                                  </p:stCondLst>
                                  <p:iterate type="lt">
                                    <p:tmPct val="10000"/>
                                  </p:iterate>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6"/>
                                        </p:tgtEl>
                                        <p:attrNameLst>
                                          <p:attrName>ppt_y</p:attrName>
                                        </p:attrNameLst>
                                      </p:cBhvr>
                                      <p:tavLst>
                                        <p:tav tm="0">
                                          <p:val>
                                            <p:strVal val="#ppt_y"/>
                                          </p:val>
                                        </p:tav>
                                        <p:tav tm="100000">
                                          <p:val>
                                            <p:strVal val="#ppt_y"/>
                                          </p:val>
                                        </p:tav>
                                      </p:tavLst>
                                    </p:anim>
                                    <p:anim calcmode="lin" valueType="num">
                                      <p:cBhvr>
                                        <p:cTn id="4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6"/>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10" presetClass="entr" presetSubtype="0" fill="hold" grpId="0" nodeType="withEffect">
                                  <p:stCondLst>
                                    <p:cond delay="29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par>
                                <p:cTn id="53" presetID="10" presetClass="entr" presetSubtype="0" fill="hold" grpId="0" nodeType="withEffect">
                                  <p:stCondLst>
                                    <p:cond delay="310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par>
                                <p:cTn id="59" presetID="22" presetClass="entr" presetSubtype="8" fill="hold" nodeType="withEffect">
                                  <p:stCondLst>
                                    <p:cond delay="360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300"/>
                                        <p:tgtEl>
                                          <p:spTgt spid="41"/>
                                        </p:tgtEl>
                                      </p:cBhvr>
                                    </p:animEffect>
                                  </p:childTnLst>
                                </p:cTn>
                              </p:par>
                              <p:par>
                                <p:cTn id="62" presetID="41" presetClass="entr" presetSubtype="0" fill="hold" grpId="0" nodeType="withEffect">
                                  <p:stCondLst>
                                    <p:cond delay="3800"/>
                                  </p:stCondLst>
                                  <p:iterate type="lt">
                                    <p:tmPct val="10000"/>
                                  </p:iterate>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7"/>
                                        </p:tgtEl>
                                        <p:attrNameLst>
                                          <p:attrName>ppt_y</p:attrName>
                                        </p:attrNameLst>
                                      </p:cBhvr>
                                      <p:tavLst>
                                        <p:tav tm="0">
                                          <p:val>
                                            <p:strVal val="#ppt_y"/>
                                          </p:val>
                                        </p:tav>
                                        <p:tav tm="100000">
                                          <p:val>
                                            <p:strVal val="#ppt_y"/>
                                          </p:val>
                                        </p:tav>
                                      </p:tavLst>
                                    </p:anim>
                                    <p:anim calcmode="lin" valueType="num">
                                      <p:cBhvr>
                                        <p:cTn id="6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7"/>
                                        </p:tgtEl>
                                      </p:cBhvr>
                                    </p:animEffect>
                                  </p:childTnLst>
                                </p:cTn>
                              </p:par>
                              <p:par>
                                <p:cTn id="69" presetID="22" presetClass="entr" presetSubtype="2" fill="hold" nodeType="withEffect">
                                  <p:stCondLst>
                                    <p:cond delay="3700"/>
                                  </p:stCondLst>
                                  <p:childTnLst>
                                    <p:set>
                                      <p:cBhvr>
                                        <p:cTn id="70" dur="1" fill="hold">
                                          <p:stCondLst>
                                            <p:cond delay="0"/>
                                          </p:stCondLst>
                                        </p:cTn>
                                        <p:tgtEl>
                                          <p:spTgt spid="79"/>
                                        </p:tgtEl>
                                        <p:attrNameLst>
                                          <p:attrName>style.visibility</p:attrName>
                                        </p:attrNameLst>
                                      </p:cBhvr>
                                      <p:to>
                                        <p:strVal val="visible"/>
                                      </p:to>
                                    </p:set>
                                    <p:animEffect transition="in" filter="wipe(right)">
                                      <p:cBhvr>
                                        <p:cTn id="71" dur="300"/>
                                        <p:tgtEl>
                                          <p:spTgt spid="79"/>
                                        </p:tgtEl>
                                      </p:cBhvr>
                                    </p:animEffect>
                                  </p:childTnLst>
                                </p:cTn>
                              </p:par>
                              <p:par>
                                <p:cTn id="72" presetID="10" presetClass="entr" presetSubtype="0" fill="hold" grpId="0" nodeType="withEffect">
                                  <p:stCondLst>
                                    <p:cond delay="390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500"/>
                                        <p:tgtEl>
                                          <p:spTgt spid="77"/>
                                        </p:tgtEl>
                                      </p:cBhvr>
                                    </p:animEffect>
                                  </p:childTnLst>
                                </p:cTn>
                              </p:par>
                              <p:par>
                                <p:cTn id="75" presetID="22" presetClass="entr" presetSubtype="8" fill="hold" grpId="0" nodeType="withEffect">
                                  <p:stCondLst>
                                    <p:cond delay="4200"/>
                                  </p:stCondLst>
                                  <p:childTnLst>
                                    <p:set>
                                      <p:cBhvr>
                                        <p:cTn id="76" dur="1" fill="hold">
                                          <p:stCondLst>
                                            <p:cond delay="0"/>
                                          </p:stCondLst>
                                        </p:cTn>
                                        <p:tgtEl>
                                          <p:spTgt spid="40"/>
                                        </p:tgtEl>
                                        <p:attrNameLst>
                                          <p:attrName>style.visibility</p:attrName>
                                        </p:attrNameLst>
                                      </p:cBhvr>
                                      <p:to>
                                        <p:strVal val="visible"/>
                                      </p:to>
                                    </p:set>
                                    <p:animEffect transition="in" filter="wipe(left)">
                                      <p:cBhvr>
                                        <p:cTn id="77" dur="500"/>
                                        <p:tgtEl>
                                          <p:spTgt spid="40"/>
                                        </p:tgtEl>
                                      </p:cBhvr>
                                    </p:animEffect>
                                  </p:childTnLst>
                                </p:cTn>
                              </p:par>
                              <p:par>
                                <p:cTn id="78" presetID="22" presetClass="entr" presetSubtype="2" fill="hold" grpId="0" nodeType="withEffect">
                                  <p:stCondLst>
                                    <p:cond delay="4200"/>
                                  </p:stCondLst>
                                  <p:childTnLst>
                                    <p:set>
                                      <p:cBhvr>
                                        <p:cTn id="79" dur="1" fill="hold">
                                          <p:stCondLst>
                                            <p:cond delay="0"/>
                                          </p:stCondLst>
                                        </p:cTn>
                                        <p:tgtEl>
                                          <p:spTgt spid="78"/>
                                        </p:tgtEl>
                                        <p:attrNameLst>
                                          <p:attrName>style.visibility</p:attrName>
                                        </p:attrNameLst>
                                      </p:cBhvr>
                                      <p:to>
                                        <p:strVal val="visible"/>
                                      </p:to>
                                    </p:set>
                                    <p:animEffect transition="in" filter="wipe(right)">
                                      <p:cBhvr>
                                        <p:cTn id="80" dur="500"/>
                                        <p:tgtEl>
                                          <p:spTgt spid="78"/>
                                        </p:tgtEl>
                                      </p:cBhvr>
                                    </p:animEffect>
                                  </p:childTnLst>
                                </p:cTn>
                              </p:par>
                              <p:par>
                                <p:cTn id="81" presetID="22" presetClass="entr" presetSubtype="4"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down)">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P spid="35" grpId="0"/>
      <p:bldP spid="37" grpId="0"/>
      <p:bldP spid="40" grpId="0"/>
      <p:bldP spid="77" grpId="0"/>
      <p:bldP spid="78" grpId="0"/>
      <p:bldP spid="82" grpId="0" animBg="1"/>
      <p:bldP spid="83" grpId="0" animBg="1"/>
      <p:bldP spid="84" grpId="0" animBg="1"/>
      <p:bldP spid="85" grpId="0" animBg="1"/>
      <p:bldP spid="86"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TWO</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5" name="直角三角形 14"/>
          <p:cNvSpPr>
            <a:spLocks noChangeAspect="1"/>
          </p:cNvSpPr>
          <p:nvPr/>
        </p:nvSpPr>
        <p:spPr>
          <a:xfrm rot="5400000" flipV="1">
            <a:off x="6181948"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203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p:nvPr/>
        </p:nvCxnSpPr>
        <p:spPr>
          <a:xfrm>
            <a:off x="695325" y="1704862"/>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1167956" y="1289289"/>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1" name="Freeform 5"/>
          <p:cNvSpPr>
            <a:spLocks noEditPoints="1"/>
          </p:cNvSpPr>
          <p:nvPr/>
        </p:nvSpPr>
        <p:spPr bwMode="auto">
          <a:xfrm>
            <a:off x="719006" y="1150507"/>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文本框 91"/>
          <p:cNvSpPr txBox="1"/>
          <p:nvPr/>
        </p:nvSpPr>
        <p:spPr>
          <a:xfrm>
            <a:off x="695325" y="1715590"/>
            <a:ext cx="3944494" cy="1131079"/>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其实这一个月，工大泡泡工作室店铺也没有更新新的作品，主要段公子学业压力大啊，天天很辛苦啊。</a:t>
            </a:r>
            <a:endParaRPr lang="zh-CN" altLang="en-US" dirty="0">
              <a:latin typeface="微软雅黑" panose="020B0503020204020204" pitchFamily="34" charset="-122"/>
              <a:ea typeface="微软雅黑" panose="020B0503020204020204" pitchFamily="34" charset="-122"/>
            </a:endParaRPr>
          </a:p>
        </p:txBody>
      </p:sp>
      <p:cxnSp>
        <p:nvCxnSpPr>
          <p:cNvPr id="93" name="直接连接符 92"/>
          <p:cNvCxnSpPr/>
          <p:nvPr/>
        </p:nvCxnSpPr>
        <p:spPr>
          <a:xfrm>
            <a:off x="7532321" y="1694059"/>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8004952" y="1278486"/>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532321" y="1704787"/>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工作室其他小伙伴们还在训练当中，做出能让客户掏钱购买的</a:t>
            </a:r>
            <a:r>
              <a:rPr lang="en-US" altLang="zh-CN" dirty="0" smtClean="0"/>
              <a:t>PPT</a:t>
            </a:r>
            <a:r>
              <a:rPr lang="zh-CN" altLang="en-US" dirty="0" smtClean="0"/>
              <a:t>作品还需要一段时间的积累。</a:t>
            </a:r>
            <a:endParaRPr lang="zh-CN" altLang="en-US" dirty="0"/>
          </a:p>
        </p:txBody>
      </p:sp>
      <p:sp>
        <p:nvSpPr>
          <p:cNvPr id="96" name="Freeform 9"/>
          <p:cNvSpPr>
            <a:spLocks noEditPoints="1"/>
          </p:cNvSpPr>
          <p:nvPr/>
        </p:nvSpPr>
        <p:spPr bwMode="auto">
          <a:xfrm>
            <a:off x="7554538" y="1239050"/>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7" name="直接连接符 96"/>
          <p:cNvCxnSpPr/>
          <p:nvPr/>
        </p:nvCxnSpPr>
        <p:spPr>
          <a:xfrm>
            <a:off x="695325"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1167956"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95325"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不过，我们确实一直在努力，为了兴趣爱好，每一分每一秒都在积累，尽力不让青春虚度。</a:t>
            </a:r>
            <a:endParaRPr lang="zh-CN" altLang="en-US" dirty="0"/>
          </a:p>
        </p:txBody>
      </p:sp>
      <p:sp>
        <p:nvSpPr>
          <p:cNvPr id="100" name="Freeform 13"/>
          <p:cNvSpPr>
            <a:spLocks noEditPoints="1"/>
          </p:cNvSpPr>
          <p:nvPr/>
        </p:nvSpPr>
        <p:spPr bwMode="auto">
          <a:xfrm>
            <a:off x="741962" y="472616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1" name="直接连接符 100"/>
          <p:cNvCxnSpPr/>
          <p:nvPr/>
        </p:nvCxnSpPr>
        <p:spPr>
          <a:xfrm>
            <a:off x="7532321"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8004952"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7532321"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工作室的成员大多都是大一的</a:t>
            </a:r>
            <a:r>
              <a:rPr lang="en-US" altLang="zh-CN" dirty="0" smtClean="0"/>
              <a:t>96</a:t>
            </a:r>
            <a:r>
              <a:rPr lang="zh-CN" altLang="en-US" dirty="0" smtClean="0"/>
              <a:t>后，谁说</a:t>
            </a:r>
            <a:r>
              <a:rPr lang="en-US" altLang="zh-CN" dirty="0" smtClean="0"/>
              <a:t>90</a:t>
            </a:r>
            <a:r>
              <a:rPr lang="zh-CN" altLang="en-US" dirty="0" smtClean="0"/>
              <a:t>后是垮掉的一代呢，我们只知道有梦想就要去实现。</a:t>
            </a:r>
            <a:endParaRPr lang="zh-CN" altLang="en-US" dirty="0"/>
          </a:p>
        </p:txBody>
      </p:sp>
      <p:sp>
        <p:nvSpPr>
          <p:cNvPr id="104" name="Freeform 28"/>
          <p:cNvSpPr>
            <a:spLocks noEditPoints="1"/>
          </p:cNvSpPr>
          <p:nvPr/>
        </p:nvSpPr>
        <p:spPr bwMode="auto">
          <a:xfrm>
            <a:off x="7569389" y="474306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椭圆 104"/>
          <p:cNvSpPr/>
          <p:nvPr/>
        </p:nvSpPr>
        <p:spPr>
          <a:xfrm>
            <a:off x="5181599"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928680" y="2076854"/>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675761"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5642288" y="2951946"/>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2747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ppt_x"/>
                                          </p:val>
                                        </p:tav>
                                        <p:tav tm="100000">
                                          <p:val>
                                            <p:strVal val="#ppt_x"/>
                                          </p:val>
                                        </p:tav>
                                      </p:tavLst>
                                    </p:anim>
                                    <p:anim calcmode="lin" valueType="num">
                                      <p:cBhvr additive="base">
                                        <p:cTn id="18" dur="500" fill="hold"/>
                                        <p:tgtEl>
                                          <p:spTgt spid="106"/>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 calcmode="lin" valueType="num">
                                      <p:cBhvr additive="base">
                                        <p:cTn id="21" dur="500" fill="hold"/>
                                        <p:tgtEl>
                                          <p:spTgt spid="107"/>
                                        </p:tgtEl>
                                        <p:attrNameLst>
                                          <p:attrName>ppt_x</p:attrName>
                                        </p:attrNameLst>
                                      </p:cBhvr>
                                      <p:tavLst>
                                        <p:tav tm="0">
                                          <p:val>
                                            <p:strVal val="1+#ppt_w/2"/>
                                          </p:val>
                                        </p:tav>
                                        <p:tav tm="100000">
                                          <p:val>
                                            <p:strVal val="#ppt_x"/>
                                          </p:val>
                                        </p:tav>
                                      </p:tavLst>
                                    </p:anim>
                                    <p:anim calcmode="lin" valueType="num">
                                      <p:cBhvr additive="base">
                                        <p:cTn id="22" dur="500" fill="hold"/>
                                        <p:tgtEl>
                                          <p:spTgt spid="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additive="base">
                                        <p:cTn id="25" dur="500" fill="hold"/>
                                        <p:tgtEl>
                                          <p:spTgt spid="105"/>
                                        </p:tgtEl>
                                        <p:attrNameLst>
                                          <p:attrName>ppt_x</p:attrName>
                                        </p:attrNameLst>
                                      </p:cBhvr>
                                      <p:tavLst>
                                        <p:tav tm="0">
                                          <p:val>
                                            <p:strVal val="0-#ppt_w/2"/>
                                          </p:val>
                                        </p:tav>
                                        <p:tav tm="100000">
                                          <p:val>
                                            <p:strVal val="#ppt_x"/>
                                          </p:val>
                                        </p:tav>
                                      </p:tavLst>
                                    </p:anim>
                                    <p:anim calcmode="lin" valueType="num">
                                      <p:cBhvr additive="base">
                                        <p:cTn id="26" dur="500" fill="hold"/>
                                        <p:tgtEl>
                                          <p:spTgt spid="105"/>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500"/>
                                        <p:tgtEl>
                                          <p:spTgt spid="90"/>
                                        </p:tgtEl>
                                      </p:cBhvr>
                                    </p:animEffect>
                                  </p:childTnLst>
                                </p:cTn>
                              </p:par>
                              <p:par>
                                <p:cTn id="36" presetID="22" presetClass="entr" presetSubtype="8" fill="hold" nodeType="withEffect">
                                  <p:stCondLst>
                                    <p:cond delay="1400"/>
                                  </p:stCondLst>
                                  <p:childTnLst>
                                    <p:set>
                                      <p:cBhvr>
                                        <p:cTn id="37" dur="1" fill="hold">
                                          <p:stCondLst>
                                            <p:cond delay="0"/>
                                          </p:stCondLst>
                                        </p:cTn>
                                        <p:tgtEl>
                                          <p:spTgt spid="89"/>
                                        </p:tgtEl>
                                        <p:attrNameLst>
                                          <p:attrName>style.visibility</p:attrName>
                                        </p:attrNameLst>
                                      </p:cBhvr>
                                      <p:to>
                                        <p:strVal val="visible"/>
                                      </p:to>
                                    </p:set>
                                    <p:animEffect transition="in" filter="wipe(left)">
                                      <p:cBhvr>
                                        <p:cTn id="38" dur="500"/>
                                        <p:tgtEl>
                                          <p:spTgt spid="89"/>
                                        </p:tgtEl>
                                      </p:cBhvr>
                                    </p:animEffect>
                                  </p:childTnLst>
                                </p:cTn>
                              </p:par>
                              <p:par>
                                <p:cTn id="39" presetID="22" presetClass="entr" presetSubtype="1" fill="hold" grpId="0" nodeType="withEffect">
                                  <p:stCondLst>
                                    <p:cond delay="1800"/>
                                  </p:stCondLst>
                                  <p:childTnLst>
                                    <p:set>
                                      <p:cBhvr>
                                        <p:cTn id="40" dur="1" fill="hold">
                                          <p:stCondLst>
                                            <p:cond delay="0"/>
                                          </p:stCondLst>
                                        </p:cTn>
                                        <p:tgtEl>
                                          <p:spTgt spid="92"/>
                                        </p:tgtEl>
                                        <p:attrNameLst>
                                          <p:attrName>style.visibility</p:attrName>
                                        </p:attrNameLst>
                                      </p:cBhvr>
                                      <p:to>
                                        <p:strVal val="visible"/>
                                      </p:to>
                                    </p:set>
                                    <p:animEffect transition="in" filter="wipe(up)">
                                      <p:cBhvr>
                                        <p:cTn id="41" dur="500"/>
                                        <p:tgtEl>
                                          <p:spTgt spid="92"/>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par>
                                <p:cTn id="45" presetID="22" presetClass="entr" presetSubtype="8" fill="hold" grpId="0" nodeType="withEffect">
                                  <p:stCondLst>
                                    <p:cond delay="2600"/>
                                  </p:stCondLst>
                                  <p:childTnLst>
                                    <p:set>
                                      <p:cBhvr>
                                        <p:cTn id="46" dur="1" fill="hold">
                                          <p:stCondLst>
                                            <p:cond delay="0"/>
                                          </p:stCondLst>
                                        </p:cTn>
                                        <p:tgtEl>
                                          <p:spTgt spid="94"/>
                                        </p:tgtEl>
                                        <p:attrNameLst>
                                          <p:attrName>style.visibility</p:attrName>
                                        </p:attrNameLst>
                                      </p:cBhvr>
                                      <p:to>
                                        <p:strVal val="visible"/>
                                      </p:to>
                                    </p:set>
                                    <p:animEffect transition="in" filter="wipe(left)">
                                      <p:cBhvr>
                                        <p:cTn id="47" dur="500"/>
                                        <p:tgtEl>
                                          <p:spTgt spid="94"/>
                                        </p:tgtEl>
                                      </p:cBhvr>
                                    </p:animEffect>
                                  </p:childTnLst>
                                </p:cTn>
                              </p:par>
                              <p:par>
                                <p:cTn id="48" presetID="22" presetClass="entr" presetSubtype="8" fill="hold" nodeType="withEffect">
                                  <p:stCondLst>
                                    <p:cond delay="260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par>
                                <p:cTn id="51" presetID="22" presetClass="entr" presetSubtype="1" fill="hold" grpId="0" nodeType="withEffect">
                                  <p:stCondLst>
                                    <p:cond delay="3000"/>
                                  </p:stCondLst>
                                  <p:childTnLst>
                                    <p:set>
                                      <p:cBhvr>
                                        <p:cTn id="52" dur="1" fill="hold">
                                          <p:stCondLst>
                                            <p:cond delay="0"/>
                                          </p:stCondLst>
                                        </p:cTn>
                                        <p:tgtEl>
                                          <p:spTgt spid="95"/>
                                        </p:tgtEl>
                                        <p:attrNameLst>
                                          <p:attrName>style.visibility</p:attrName>
                                        </p:attrNameLst>
                                      </p:cBhvr>
                                      <p:to>
                                        <p:strVal val="visible"/>
                                      </p:to>
                                    </p:set>
                                    <p:animEffect transition="in" filter="wipe(up)">
                                      <p:cBhvr>
                                        <p:cTn id="53" dur="500"/>
                                        <p:tgtEl>
                                          <p:spTgt spid="95"/>
                                        </p:tgtEl>
                                      </p:cBhvr>
                                    </p:animEffect>
                                  </p:childTnLst>
                                </p:cTn>
                              </p:par>
                              <p:par>
                                <p:cTn id="54" presetID="10" presetClass="entr" presetSubtype="0" fill="hold" grpId="0" nodeType="withEffect">
                                  <p:stCondLst>
                                    <p:cond delay="350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500"/>
                                        <p:tgtEl>
                                          <p:spTgt spid="100"/>
                                        </p:tgtEl>
                                      </p:cBhvr>
                                    </p:animEffect>
                                  </p:childTnLst>
                                </p:cTn>
                              </p:par>
                              <p:par>
                                <p:cTn id="57" presetID="22" presetClass="entr" presetSubtype="8" fill="hold" grpId="0" nodeType="withEffect">
                                  <p:stCondLst>
                                    <p:cond delay="390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500"/>
                                        <p:tgtEl>
                                          <p:spTgt spid="98"/>
                                        </p:tgtEl>
                                      </p:cBhvr>
                                    </p:animEffect>
                                  </p:childTnLst>
                                </p:cTn>
                              </p:par>
                              <p:par>
                                <p:cTn id="60" presetID="22" presetClass="entr" presetSubtype="8" fill="hold" nodeType="withEffect">
                                  <p:stCondLst>
                                    <p:cond delay="3900"/>
                                  </p:stCondLst>
                                  <p:childTnLst>
                                    <p:set>
                                      <p:cBhvr>
                                        <p:cTn id="61" dur="1" fill="hold">
                                          <p:stCondLst>
                                            <p:cond delay="0"/>
                                          </p:stCondLst>
                                        </p:cTn>
                                        <p:tgtEl>
                                          <p:spTgt spid="97"/>
                                        </p:tgtEl>
                                        <p:attrNameLst>
                                          <p:attrName>style.visibility</p:attrName>
                                        </p:attrNameLst>
                                      </p:cBhvr>
                                      <p:to>
                                        <p:strVal val="visible"/>
                                      </p:to>
                                    </p:set>
                                    <p:animEffect transition="in" filter="wipe(left)">
                                      <p:cBhvr>
                                        <p:cTn id="62" dur="500"/>
                                        <p:tgtEl>
                                          <p:spTgt spid="97"/>
                                        </p:tgtEl>
                                      </p:cBhvr>
                                    </p:animEffect>
                                  </p:childTnLst>
                                </p:cTn>
                              </p:par>
                              <p:par>
                                <p:cTn id="63" presetID="22" presetClass="entr" presetSubtype="1" fill="hold" grpId="0" nodeType="withEffect">
                                  <p:stCondLst>
                                    <p:cond delay="4300"/>
                                  </p:stCondLst>
                                  <p:childTnLst>
                                    <p:set>
                                      <p:cBhvr>
                                        <p:cTn id="64" dur="1" fill="hold">
                                          <p:stCondLst>
                                            <p:cond delay="0"/>
                                          </p:stCondLst>
                                        </p:cTn>
                                        <p:tgtEl>
                                          <p:spTgt spid="99"/>
                                        </p:tgtEl>
                                        <p:attrNameLst>
                                          <p:attrName>style.visibility</p:attrName>
                                        </p:attrNameLst>
                                      </p:cBhvr>
                                      <p:to>
                                        <p:strVal val="visible"/>
                                      </p:to>
                                    </p:set>
                                    <p:animEffect transition="in" filter="wipe(up)">
                                      <p:cBhvr>
                                        <p:cTn id="65" dur="500"/>
                                        <p:tgtEl>
                                          <p:spTgt spid="99"/>
                                        </p:tgtEl>
                                      </p:cBhvr>
                                    </p:animEffect>
                                  </p:childTnLst>
                                </p:cTn>
                              </p:par>
                              <p:par>
                                <p:cTn id="66" presetID="10" presetClass="entr" presetSubtype="0" fill="hold" grpId="0" nodeType="withEffect">
                                  <p:stCondLst>
                                    <p:cond delay="4800"/>
                                  </p:stCondLst>
                                  <p:childTnLst>
                                    <p:set>
                                      <p:cBhvr>
                                        <p:cTn id="67" dur="1" fill="hold">
                                          <p:stCondLst>
                                            <p:cond delay="0"/>
                                          </p:stCondLst>
                                        </p:cTn>
                                        <p:tgtEl>
                                          <p:spTgt spid="104"/>
                                        </p:tgtEl>
                                        <p:attrNameLst>
                                          <p:attrName>style.visibility</p:attrName>
                                        </p:attrNameLst>
                                      </p:cBhvr>
                                      <p:to>
                                        <p:strVal val="visible"/>
                                      </p:to>
                                    </p:set>
                                    <p:animEffect transition="in" filter="fade">
                                      <p:cBhvr>
                                        <p:cTn id="68" dur="500"/>
                                        <p:tgtEl>
                                          <p:spTgt spid="104"/>
                                        </p:tgtEl>
                                      </p:cBhvr>
                                    </p:animEffect>
                                  </p:childTnLst>
                                </p:cTn>
                              </p:par>
                              <p:par>
                                <p:cTn id="69" presetID="22" presetClass="entr" presetSubtype="8" fill="hold" nodeType="withEffect">
                                  <p:stCondLst>
                                    <p:cond delay="5200"/>
                                  </p:stCondLst>
                                  <p:childTnLst>
                                    <p:set>
                                      <p:cBhvr>
                                        <p:cTn id="70" dur="1" fill="hold">
                                          <p:stCondLst>
                                            <p:cond delay="0"/>
                                          </p:stCondLst>
                                        </p:cTn>
                                        <p:tgtEl>
                                          <p:spTgt spid="101"/>
                                        </p:tgtEl>
                                        <p:attrNameLst>
                                          <p:attrName>style.visibility</p:attrName>
                                        </p:attrNameLst>
                                      </p:cBhvr>
                                      <p:to>
                                        <p:strVal val="visible"/>
                                      </p:to>
                                    </p:set>
                                    <p:animEffect transition="in" filter="wipe(left)">
                                      <p:cBhvr>
                                        <p:cTn id="71" dur="500"/>
                                        <p:tgtEl>
                                          <p:spTgt spid="101"/>
                                        </p:tgtEl>
                                      </p:cBhvr>
                                    </p:animEffect>
                                  </p:childTnLst>
                                </p:cTn>
                              </p:par>
                              <p:par>
                                <p:cTn id="72" presetID="22" presetClass="entr" presetSubtype="8" fill="hold" grpId="0" nodeType="withEffect">
                                  <p:stCondLst>
                                    <p:cond delay="520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par>
                                <p:cTn id="75" presetID="22" presetClass="entr" presetSubtype="1" fill="hold" grpId="0" nodeType="withEffect">
                                  <p:stCondLst>
                                    <p:cond delay="5600"/>
                                  </p:stCondLst>
                                  <p:childTnLst>
                                    <p:set>
                                      <p:cBhvr>
                                        <p:cTn id="76" dur="1" fill="hold">
                                          <p:stCondLst>
                                            <p:cond delay="0"/>
                                          </p:stCondLst>
                                        </p:cTn>
                                        <p:tgtEl>
                                          <p:spTgt spid="103"/>
                                        </p:tgtEl>
                                        <p:attrNameLst>
                                          <p:attrName>style.visibility</p:attrName>
                                        </p:attrNameLst>
                                      </p:cBhvr>
                                      <p:to>
                                        <p:strVal val="visible"/>
                                      </p:to>
                                    </p:set>
                                    <p:animEffect transition="in" filter="wipe(up)">
                                      <p:cBhvr>
                                        <p:cTn id="77" dur="500"/>
                                        <p:tgtEl>
                                          <p:spTgt spid="103"/>
                                        </p:tgtEl>
                                      </p:cBhvr>
                                    </p:animEffect>
                                  </p:childTnLst>
                                </p:cTn>
                              </p:par>
                              <p:par>
                                <p:cTn id="78" presetID="22" presetClass="entr" presetSubtype="4"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0" grpId="0"/>
      <p:bldP spid="91" grpId="0" animBg="1"/>
      <p:bldP spid="92" grpId="0"/>
      <p:bldP spid="94" grpId="0"/>
      <p:bldP spid="95" grpId="0"/>
      <p:bldP spid="96" grpId="0" animBg="1"/>
      <p:bldP spid="98" grpId="0"/>
      <p:bldP spid="99" grpId="0"/>
      <p:bldP spid="100" grpId="0" animBg="1"/>
      <p:bldP spid="102" grpId="0"/>
      <p:bldP spid="103" grpId="0"/>
      <p:bldP spid="104" grpId="0" animBg="1"/>
      <p:bldP spid="105" grpId="0" animBg="1"/>
      <p:bldP spid="106" grpId="0" animBg="1"/>
      <p:bldP spid="107" grpId="0" animBg="1"/>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09</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585890" y="4259092"/>
            <a:ext cx="1096975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3732084" y="5276855"/>
            <a:ext cx="4727832" cy="598567"/>
            <a:chOff x="4243800" y="5791200"/>
            <a:chExt cx="3160300" cy="400110"/>
          </a:xfrm>
        </p:grpSpPr>
        <p:sp>
          <p:nvSpPr>
            <p:cNvPr id="37" name="文本框 36"/>
            <p:cNvSpPr txBox="1"/>
            <p:nvPr/>
          </p:nvSpPr>
          <p:spPr>
            <a:xfrm>
              <a:off x="4787900" y="5836956"/>
              <a:ext cx="2616200" cy="308598"/>
            </a:xfrm>
            <a:prstGeom prst="rect">
              <a:avLst/>
            </a:prstGeom>
            <a:noFill/>
          </p:spPr>
          <p:txBody>
            <a:bodyPr wrap="square" rtlCol="0">
              <a:spAutoFit/>
            </a:bodyPr>
            <a:lstStyle/>
            <a:p>
              <a:pPr algn="ctr"/>
              <a:r>
                <a:rPr lang="en-US" altLang="zh-CN" sz="2400" b="1" dirty="0" smtClean="0">
                  <a:solidFill>
                    <a:srgbClr val="0070C0"/>
                  </a:solidFill>
                  <a:latin typeface="微软雅黑" panose="020B0503020204020204" pitchFamily="34" charset="-122"/>
                  <a:ea typeface="微软雅黑" panose="020B0503020204020204" pitchFamily="34" charset="-122"/>
                </a:rPr>
                <a:t>RECENT  MONTHS</a:t>
              </a:r>
            </a:p>
          </p:txBody>
        </p:sp>
        <p:sp>
          <p:nvSpPr>
            <p:cNvPr id="38" name="Freeform 26"/>
            <p:cNvSpPr>
              <a:spLocks noEditPoints="1"/>
            </p:cNvSpPr>
            <p:nvPr/>
          </p:nvSpPr>
          <p:spPr bwMode="auto">
            <a:xfrm>
              <a:off x="4243800" y="5791200"/>
              <a:ext cx="399310" cy="400110"/>
            </a:xfrm>
            <a:custGeom>
              <a:avLst/>
              <a:gdLst>
                <a:gd name="T0" fmla="*/ 105 w 211"/>
                <a:gd name="T1" fmla="*/ 0 h 211"/>
                <a:gd name="T2" fmla="*/ 211 w 211"/>
                <a:gd name="T3" fmla="*/ 106 h 211"/>
                <a:gd name="T4" fmla="*/ 105 w 211"/>
                <a:gd name="T5" fmla="*/ 211 h 211"/>
                <a:gd name="T6" fmla="*/ 0 w 211"/>
                <a:gd name="T7" fmla="*/ 106 h 211"/>
                <a:gd name="T8" fmla="*/ 105 w 211"/>
                <a:gd name="T9" fmla="*/ 0 h 211"/>
                <a:gd name="T10" fmla="*/ 105 w 211"/>
                <a:gd name="T11" fmla="*/ 122 h 211"/>
                <a:gd name="T12" fmla="*/ 115 w 211"/>
                <a:gd name="T13" fmla="*/ 111 h 211"/>
                <a:gd name="T14" fmla="*/ 154 w 211"/>
                <a:gd name="T15" fmla="*/ 65 h 211"/>
                <a:gd name="T16" fmla="*/ 153 w 211"/>
                <a:gd name="T17" fmla="*/ 55 h 211"/>
                <a:gd name="T18" fmla="*/ 153 w 211"/>
                <a:gd name="T19" fmla="*/ 55 h 211"/>
                <a:gd name="T20" fmla="*/ 142 w 211"/>
                <a:gd name="T21" fmla="*/ 56 h 211"/>
                <a:gd name="T22" fmla="*/ 104 w 211"/>
                <a:gd name="T23" fmla="*/ 101 h 211"/>
                <a:gd name="T24" fmla="*/ 80 w 211"/>
                <a:gd name="T25" fmla="*/ 81 h 211"/>
                <a:gd name="T26" fmla="*/ 70 w 211"/>
                <a:gd name="T27" fmla="*/ 82 h 211"/>
                <a:gd name="T28" fmla="*/ 70 w 211"/>
                <a:gd name="T29" fmla="*/ 82 h 211"/>
                <a:gd name="T30" fmla="*/ 71 w 211"/>
                <a:gd name="T31" fmla="*/ 92 h 211"/>
                <a:gd name="T32" fmla="*/ 94 w 211"/>
                <a:gd name="T33" fmla="*/ 112 h 211"/>
                <a:gd name="T34" fmla="*/ 105 w 211"/>
                <a:gd name="T35" fmla="*/ 122 h 211"/>
                <a:gd name="T36" fmla="*/ 30 w 211"/>
                <a:gd name="T37" fmla="*/ 111 h 211"/>
                <a:gd name="T38" fmla="*/ 51 w 211"/>
                <a:gd name="T39" fmla="*/ 111 h 211"/>
                <a:gd name="T40" fmla="*/ 51 w 211"/>
                <a:gd name="T41" fmla="*/ 100 h 211"/>
                <a:gd name="T42" fmla="*/ 30 w 211"/>
                <a:gd name="T43" fmla="*/ 100 h 211"/>
                <a:gd name="T44" fmla="*/ 30 w 211"/>
                <a:gd name="T45" fmla="*/ 111 h 211"/>
                <a:gd name="T46" fmla="*/ 159 w 211"/>
                <a:gd name="T47" fmla="*/ 111 h 211"/>
                <a:gd name="T48" fmla="*/ 180 w 211"/>
                <a:gd name="T49" fmla="*/ 111 h 211"/>
                <a:gd name="T50" fmla="*/ 180 w 211"/>
                <a:gd name="T51" fmla="*/ 100 h 211"/>
                <a:gd name="T52" fmla="*/ 159 w 211"/>
                <a:gd name="T53" fmla="*/ 100 h 211"/>
                <a:gd name="T54" fmla="*/ 159 w 211"/>
                <a:gd name="T55" fmla="*/ 111 h 211"/>
                <a:gd name="T56" fmla="*/ 100 w 211"/>
                <a:gd name="T57" fmla="*/ 31 h 211"/>
                <a:gd name="T58" fmla="*/ 100 w 211"/>
                <a:gd name="T59" fmla="*/ 52 h 211"/>
                <a:gd name="T60" fmla="*/ 111 w 211"/>
                <a:gd name="T61" fmla="*/ 52 h 211"/>
                <a:gd name="T62" fmla="*/ 111 w 211"/>
                <a:gd name="T63" fmla="*/ 31 h 211"/>
                <a:gd name="T64" fmla="*/ 100 w 211"/>
                <a:gd name="T65" fmla="*/ 31 h 211"/>
                <a:gd name="T66" fmla="*/ 100 w 211"/>
                <a:gd name="T67" fmla="*/ 160 h 211"/>
                <a:gd name="T68" fmla="*/ 100 w 211"/>
                <a:gd name="T69" fmla="*/ 181 h 211"/>
                <a:gd name="T70" fmla="*/ 111 w 211"/>
                <a:gd name="T71" fmla="*/ 181 h 211"/>
                <a:gd name="T72" fmla="*/ 111 w 211"/>
                <a:gd name="T73" fmla="*/ 160 h 211"/>
                <a:gd name="T74" fmla="*/ 100 w 211"/>
                <a:gd name="T75" fmla="*/ 160 h 211"/>
                <a:gd name="T76" fmla="*/ 105 w 211"/>
                <a:gd name="T77" fmla="*/ 20 h 211"/>
                <a:gd name="T78" fmla="*/ 20 w 211"/>
                <a:gd name="T79" fmla="*/ 106 h 211"/>
                <a:gd name="T80" fmla="*/ 105 w 211"/>
                <a:gd name="T81" fmla="*/ 191 h 211"/>
                <a:gd name="T82" fmla="*/ 191 w 211"/>
                <a:gd name="T83" fmla="*/ 106 h 211"/>
                <a:gd name="T84" fmla="*/ 105 w 211"/>
                <a:gd name="T85" fmla="*/ 2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1" h="211">
                  <a:moveTo>
                    <a:pt x="105" y="0"/>
                  </a:moveTo>
                  <a:cubicBezTo>
                    <a:pt x="164" y="0"/>
                    <a:pt x="211" y="47"/>
                    <a:pt x="211" y="106"/>
                  </a:cubicBezTo>
                  <a:cubicBezTo>
                    <a:pt x="211" y="164"/>
                    <a:pt x="164" y="211"/>
                    <a:pt x="105" y="211"/>
                  </a:cubicBezTo>
                  <a:cubicBezTo>
                    <a:pt x="47" y="211"/>
                    <a:pt x="0" y="164"/>
                    <a:pt x="0" y="106"/>
                  </a:cubicBezTo>
                  <a:cubicBezTo>
                    <a:pt x="0" y="47"/>
                    <a:pt x="47" y="0"/>
                    <a:pt x="105" y="0"/>
                  </a:cubicBezTo>
                  <a:close/>
                  <a:moveTo>
                    <a:pt x="105" y="122"/>
                  </a:moveTo>
                  <a:cubicBezTo>
                    <a:pt x="115" y="111"/>
                    <a:pt x="115" y="111"/>
                    <a:pt x="115" y="111"/>
                  </a:cubicBezTo>
                  <a:cubicBezTo>
                    <a:pt x="154" y="65"/>
                    <a:pt x="154" y="65"/>
                    <a:pt x="154" y="65"/>
                  </a:cubicBezTo>
                  <a:cubicBezTo>
                    <a:pt x="156" y="62"/>
                    <a:pt x="156" y="57"/>
                    <a:pt x="153" y="55"/>
                  </a:cubicBezTo>
                  <a:cubicBezTo>
                    <a:pt x="153" y="55"/>
                    <a:pt x="153" y="55"/>
                    <a:pt x="153" y="55"/>
                  </a:cubicBezTo>
                  <a:cubicBezTo>
                    <a:pt x="150" y="52"/>
                    <a:pt x="145" y="53"/>
                    <a:pt x="142" y="56"/>
                  </a:cubicBezTo>
                  <a:cubicBezTo>
                    <a:pt x="104" y="101"/>
                    <a:pt x="104" y="101"/>
                    <a:pt x="104" y="101"/>
                  </a:cubicBezTo>
                  <a:cubicBezTo>
                    <a:pt x="80" y="81"/>
                    <a:pt x="80" y="81"/>
                    <a:pt x="80" y="81"/>
                  </a:cubicBezTo>
                  <a:cubicBezTo>
                    <a:pt x="77" y="79"/>
                    <a:pt x="73" y="79"/>
                    <a:pt x="70" y="82"/>
                  </a:cubicBezTo>
                  <a:cubicBezTo>
                    <a:pt x="70" y="82"/>
                    <a:pt x="70" y="82"/>
                    <a:pt x="70" y="82"/>
                  </a:cubicBezTo>
                  <a:cubicBezTo>
                    <a:pt x="68" y="85"/>
                    <a:pt x="68" y="90"/>
                    <a:pt x="71" y="92"/>
                  </a:cubicBezTo>
                  <a:cubicBezTo>
                    <a:pt x="94" y="112"/>
                    <a:pt x="94" y="112"/>
                    <a:pt x="94" y="112"/>
                  </a:cubicBezTo>
                  <a:cubicBezTo>
                    <a:pt x="105" y="122"/>
                    <a:pt x="105" y="122"/>
                    <a:pt x="105" y="122"/>
                  </a:cubicBezTo>
                  <a:close/>
                  <a:moveTo>
                    <a:pt x="30" y="111"/>
                  </a:moveTo>
                  <a:cubicBezTo>
                    <a:pt x="51" y="111"/>
                    <a:pt x="51" y="111"/>
                    <a:pt x="51" y="111"/>
                  </a:cubicBezTo>
                  <a:cubicBezTo>
                    <a:pt x="51" y="100"/>
                    <a:pt x="51" y="100"/>
                    <a:pt x="51" y="100"/>
                  </a:cubicBezTo>
                  <a:cubicBezTo>
                    <a:pt x="30" y="100"/>
                    <a:pt x="30" y="100"/>
                    <a:pt x="30" y="100"/>
                  </a:cubicBezTo>
                  <a:cubicBezTo>
                    <a:pt x="30" y="111"/>
                    <a:pt x="30" y="111"/>
                    <a:pt x="30" y="111"/>
                  </a:cubicBezTo>
                  <a:close/>
                  <a:moveTo>
                    <a:pt x="159" y="111"/>
                  </a:moveTo>
                  <a:cubicBezTo>
                    <a:pt x="180" y="111"/>
                    <a:pt x="180" y="111"/>
                    <a:pt x="180" y="111"/>
                  </a:cubicBezTo>
                  <a:cubicBezTo>
                    <a:pt x="180" y="100"/>
                    <a:pt x="180" y="100"/>
                    <a:pt x="180" y="100"/>
                  </a:cubicBezTo>
                  <a:cubicBezTo>
                    <a:pt x="159" y="100"/>
                    <a:pt x="159" y="100"/>
                    <a:pt x="159" y="100"/>
                  </a:cubicBezTo>
                  <a:cubicBezTo>
                    <a:pt x="159" y="111"/>
                    <a:pt x="159" y="111"/>
                    <a:pt x="159" y="111"/>
                  </a:cubicBezTo>
                  <a:close/>
                  <a:moveTo>
                    <a:pt x="100" y="31"/>
                  </a:moveTo>
                  <a:cubicBezTo>
                    <a:pt x="100" y="52"/>
                    <a:pt x="100" y="52"/>
                    <a:pt x="100" y="52"/>
                  </a:cubicBezTo>
                  <a:cubicBezTo>
                    <a:pt x="111" y="52"/>
                    <a:pt x="111" y="52"/>
                    <a:pt x="111" y="52"/>
                  </a:cubicBezTo>
                  <a:cubicBezTo>
                    <a:pt x="111" y="31"/>
                    <a:pt x="111" y="31"/>
                    <a:pt x="111" y="31"/>
                  </a:cubicBezTo>
                  <a:cubicBezTo>
                    <a:pt x="100" y="31"/>
                    <a:pt x="100" y="31"/>
                    <a:pt x="100" y="31"/>
                  </a:cubicBezTo>
                  <a:close/>
                  <a:moveTo>
                    <a:pt x="100" y="160"/>
                  </a:moveTo>
                  <a:cubicBezTo>
                    <a:pt x="100" y="181"/>
                    <a:pt x="100" y="181"/>
                    <a:pt x="100" y="181"/>
                  </a:cubicBezTo>
                  <a:cubicBezTo>
                    <a:pt x="111" y="181"/>
                    <a:pt x="111" y="181"/>
                    <a:pt x="111" y="181"/>
                  </a:cubicBezTo>
                  <a:cubicBezTo>
                    <a:pt x="111" y="160"/>
                    <a:pt x="111" y="160"/>
                    <a:pt x="111" y="160"/>
                  </a:cubicBezTo>
                  <a:cubicBezTo>
                    <a:pt x="100" y="160"/>
                    <a:pt x="100" y="160"/>
                    <a:pt x="100" y="160"/>
                  </a:cubicBezTo>
                  <a:close/>
                  <a:moveTo>
                    <a:pt x="105" y="20"/>
                  </a:moveTo>
                  <a:cubicBezTo>
                    <a:pt x="58" y="20"/>
                    <a:pt x="20" y="58"/>
                    <a:pt x="20" y="106"/>
                  </a:cubicBezTo>
                  <a:cubicBezTo>
                    <a:pt x="20" y="153"/>
                    <a:pt x="58" y="191"/>
                    <a:pt x="105" y="191"/>
                  </a:cubicBezTo>
                  <a:cubicBezTo>
                    <a:pt x="153" y="191"/>
                    <a:pt x="191" y="153"/>
                    <a:pt x="191" y="106"/>
                  </a:cubicBezTo>
                  <a:cubicBezTo>
                    <a:pt x="191" y="58"/>
                    <a:pt x="153" y="20"/>
                    <a:pt x="105" y="2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2000"/>
            </a:p>
          </p:txBody>
        </p:sp>
      </p:grpSp>
      <p:sp>
        <p:nvSpPr>
          <p:cNvPr id="39" name="文本框 38"/>
          <p:cNvSpPr txBox="1"/>
          <p:nvPr/>
        </p:nvSpPr>
        <p:spPr>
          <a:xfrm>
            <a:off x="167620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JAN</a:t>
            </a:r>
            <a:endParaRPr lang="zh-CN" altLang="en-US" dirty="0">
              <a:latin typeface="微软雅黑" panose="020B0503020204020204" pitchFamily="34" charset="-122"/>
              <a:ea typeface="微软雅黑" panose="020B0503020204020204" pitchFamily="34" charset="-122"/>
            </a:endParaRPr>
          </a:p>
        </p:txBody>
      </p:sp>
      <p:sp>
        <p:nvSpPr>
          <p:cNvPr id="40" name="六边形 39"/>
          <p:cNvSpPr/>
          <p:nvPr/>
        </p:nvSpPr>
        <p:spPr>
          <a:xfrm>
            <a:off x="196162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753126" y="3465513"/>
            <a:ext cx="633412" cy="633412"/>
            <a:chOff x="1744706" y="3555940"/>
            <a:chExt cx="633412" cy="633412"/>
          </a:xfrm>
        </p:grpSpPr>
        <p:sp>
          <p:nvSpPr>
            <p:cNvPr id="42" name="椭圆 41"/>
            <p:cNvSpPr/>
            <p:nvPr/>
          </p:nvSpPr>
          <p:spPr>
            <a:xfrm>
              <a:off x="174470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4"/>
            <p:cNvSpPr>
              <a:spLocks noEditPoints="1"/>
            </p:cNvSpPr>
            <p:nvPr/>
          </p:nvSpPr>
          <p:spPr bwMode="auto">
            <a:xfrm>
              <a:off x="1923652" y="3670080"/>
              <a:ext cx="275520" cy="405132"/>
            </a:xfrm>
            <a:custGeom>
              <a:avLst/>
              <a:gdLst>
                <a:gd name="T0" fmla="*/ 110 w 157"/>
                <a:gd name="T1" fmla="*/ 3 h 231"/>
                <a:gd name="T2" fmla="*/ 13 w 157"/>
                <a:gd name="T3" fmla="*/ 36 h 231"/>
                <a:gd name="T4" fmla="*/ 3 w 157"/>
                <a:gd name="T5" fmla="*/ 75 h 231"/>
                <a:gd name="T6" fmla="*/ 5 w 157"/>
                <a:gd name="T7" fmla="*/ 201 h 231"/>
                <a:gd name="T8" fmla="*/ 42 w 157"/>
                <a:gd name="T9" fmla="*/ 229 h 231"/>
                <a:gd name="T10" fmla="*/ 52 w 157"/>
                <a:gd name="T11" fmla="*/ 229 h 231"/>
                <a:gd name="T12" fmla="*/ 150 w 157"/>
                <a:gd name="T13" fmla="*/ 193 h 231"/>
                <a:gd name="T14" fmla="*/ 156 w 157"/>
                <a:gd name="T15" fmla="*/ 170 h 231"/>
                <a:gd name="T16" fmla="*/ 155 w 157"/>
                <a:gd name="T17" fmla="*/ 29 h 231"/>
                <a:gd name="T18" fmla="*/ 152 w 157"/>
                <a:gd name="T19" fmla="*/ 27 h 231"/>
                <a:gd name="T20" fmla="*/ 150 w 157"/>
                <a:gd name="T21" fmla="*/ 27 h 231"/>
                <a:gd name="T22" fmla="*/ 88 w 157"/>
                <a:gd name="T23" fmla="*/ 51 h 231"/>
                <a:gd name="T24" fmla="*/ 87 w 157"/>
                <a:gd name="T25" fmla="*/ 51 h 231"/>
                <a:gd name="T26" fmla="*/ 53 w 157"/>
                <a:gd name="T27" fmla="*/ 64 h 231"/>
                <a:gd name="T28" fmla="*/ 51 w 157"/>
                <a:gd name="T29" fmla="*/ 65 h 231"/>
                <a:gd name="T30" fmla="*/ 87 w 157"/>
                <a:gd name="T31" fmla="*/ 51 h 231"/>
                <a:gd name="T32" fmla="*/ 150 w 157"/>
                <a:gd name="T33" fmla="*/ 27 h 231"/>
                <a:gd name="T34" fmla="*/ 145 w 157"/>
                <a:gd name="T35" fmla="*/ 24 h 231"/>
                <a:gd name="T36" fmla="*/ 40 w 157"/>
                <a:gd name="T37" fmla="*/ 64 h 231"/>
                <a:gd name="T38" fmla="*/ 43 w 157"/>
                <a:gd name="T39" fmla="*/ 65 h 231"/>
                <a:gd name="T40" fmla="*/ 42 w 157"/>
                <a:gd name="T41" fmla="*/ 65 h 231"/>
                <a:gd name="T42" fmla="*/ 36 w 157"/>
                <a:gd name="T43" fmla="*/ 62 h 231"/>
                <a:gd name="T44" fmla="*/ 142 w 157"/>
                <a:gd name="T45" fmla="*/ 22 h 231"/>
                <a:gd name="T46" fmla="*/ 137 w 157"/>
                <a:gd name="T47" fmla="*/ 19 h 231"/>
                <a:gd name="T48" fmla="*/ 31 w 157"/>
                <a:gd name="T49" fmla="*/ 59 h 231"/>
                <a:gd name="T50" fmla="*/ 27 w 157"/>
                <a:gd name="T51" fmla="*/ 57 h 231"/>
                <a:gd name="T52" fmla="*/ 134 w 157"/>
                <a:gd name="T53" fmla="*/ 17 h 231"/>
                <a:gd name="T54" fmla="*/ 130 w 157"/>
                <a:gd name="T55" fmla="*/ 15 h 231"/>
                <a:gd name="T56" fmla="*/ 23 w 157"/>
                <a:gd name="T57" fmla="*/ 55 h 231"/>
                <a:gd name="T58" fmla="*/ 21 w 157"/>
                <a:gd name="T59" fmla="*/ 53 h 231"/>
                <a:gd name="T60" fmla="*/ 127 w 157"/>
                <a:gd name="T61" fmla="*/ 13 h 231"/>
                <a:gd name="T62" fmla="*/ 123 w 157"/>
                <a:gd name="T63" fmla="*/ 10 h 231"/>
                <a:gd name="T64" fmla="*/ 17 w 157"/>
                <a:gd name="T65" fmla="*/ 50 h 231"/>
                <a:gd name="T66" fmla="*/ 26 w 157"/>
                <a:gd name="T67" fmla="*/ 42 h 231"/>
                <a:gd name="T68" fmla="*/ 120 w 157"/>
                <a:gd name="T69" fmla="*/ 9 h 231"/>
                <a:gd name="T70" fmla="*/ 110 w 157"/>
                <a:gd name="T71" fmla="*/ 3 h 231"/>
                <a:gd name="T72" fmla="*/ 27 w 157"/>
                <a:gd name="T73" fmla="*/ 57 h 231"/>
                <a:gd name="T74" fmla="*/ 23 w 157"/>
                <a:gd name="T75" fmla="*/ 55 h 231"/>
                <a:gd name="T76" fmla="*/ 27 w 157"/>
                <a:gd name="T77" fmla="*/ 57 h 231"/>
                <a:gd name="T78" fmla="*/ 18 w 157"/>
                <a:gd name="T79" fmla="*/ 51 h 231"/>
                <a:gd name="T80" fmla="*/ 17 w 157"/>
                <a:gd name="T81" fmla="*/ 50 h 231"/>
                <a:gd name="T82" fmla="*/ 18 w 157"/>
                <a:gd name="T83" fmla="*/ 51 h 231"/>
                <a:gd name="T84" fmla="*/ 70 w 157"/>
                <a:gd name="T85" fmla="*/ 108 h 231"/>
                <a:gd name="T86" fmla="*/ 67 w 157"/>
                <a:gd name="T87" fmla="*/ 105 h 231"/>
                <a:gd name="T88" fmla="*/ 68 w 157"/>
                <a:gd name="T89" fmla="*/ 88 h 231"/>
                <a:gd name="T90" fmla="*/ 71 w 157"/>
                <a:gd name="T91" fmla="*/ 83 h 231"/>
                <a:gd name="T92" fmla="*/ 142 w 157"/>
                <a:gd name="T93" fmla="*/ 60 h 231"/>
                <a:gd name="T94" fmla="*/ 145 w 157"/>
                <a:gd name="T95" fmla="*/ 63 h 231"/>
                <a:gd name="T96" fmla="*/ 145 w 157"/>
                <a:gd name="T97" fmla="*/ 80 h 231"/>
                <a:gd name="T98" fmla="*/ 142 w 157"/>
                <a:gd name="T99" fmla="*/ 85 h 231"/>
                <a:gd name="T100" fmla="*/ 70 w 157"/>
                <a:gd name="T101" fmla="*/ 10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231">
                  <a:moveTo>
                    <a:pt x="110" y="3"/>
                  </a:moveTo>
                  <a:cubicBezTo>
                    <a:pt x="78" y="14"/>
                    <a:pt x="45" y="25"/>
                    <a:pt x="13" y="36"/>
                  </a:cubicBezTo>
                  <a:cubicBezTo>
                    <a:pt x="0" y="42"/>
                    <a:pt x="5" y="57"/>
                    <a:pt x="3" y="75"/>
                  </a:cubicBezTo>
                  <a:cubicBezTo>
                    <a:pt x="4" y="117"/>
                    <a:pt x="4" y="159"/>
                    <a:pt x="5" y="201"/>
                  </a:cubicBezTo>
                  <a:cubicBezTo>
                    <a:pt x="5" y="214"/>
                    <a:pt x="24" y="225"/>
                    <a:pt x="42" y="229"/>
                  </a:cubicBezTo>
                  <a:cubicBezTo>
                    <a:pt x="46" y="231"/>
                    <a:pt x="49" y="230"/>
                    <a:pt x="52" y="229"/>
                  </a:cubicBezTo>
                  <a:cubicBezTo>
                    <a:pt x="150" y="193"/>
                    <a:pt x="150" y="193"/>
                    <a:pt x="150" y="193"/>
                  </a:cubicBezTo>
                  <a:cubicBezTo>
                    <a:pt x="157" y="190"/>
                    <a:pt x="156" y="183"/>
                    <a:pt x="156" y="170"/>
                  </a:cubicBezTo>
                  <a:cubicBezTo>
                    <a:pt x="155" y="123"/>
                    <a:pt x="155" y="76"/>
                    <a:pt x="155" y="29"/>
                  </a:cubicBezTo>
                  <a:cubicBezTo>
                    <a:pt x="155" y="27"/>
                    <a:pt x="153" y="26"/>
                    <a:pt x="152" y="27"/>
                  </a:cubicBezTo>
                  <a:cubicBezTo>
                    <a:pt x="150" y="27"/>
                    <a:pt x="150" y="27"/>
                    <a:pt x="150" y="27"/>
                  </a:cubicBezTo>
                  <a:cubicBezTo>
                    <a:pt x="88" y="51"/>
                    <a:pt x="88" y="51"/>
                    <a:pt x="88" y="51"/>
                  </a:cubicBezTo>
                  <a:cubicBezTo>
                    <a:pt x="87" y="51"/>
                    <a:pt x="87" y="51"/>
                    <a:pt x="87" y="51"/>
                  </a:cubicBezTo>
                  <a:cubicBezTo>
                    <a:pt x="53" y="64"/>
                    <a:pt x="53" y="64"/>
                    <a:pt x="53" y="64"/>
                  </a:cubicBezTo>
                  <a:cubicBezTo>
                    <a:pt x="52" y="64"/>
                    <a:pt x="51" y="65"/>
                    <a:pt x="51" y="65"/>
                  </a:cubicBezTo>
                  <a:cubicBezTo>
                    <a:pt x="87" y="51"/>
                    <a:pt x="87" y="51"/>
                    <a:pt x="87" y="51"/>
                  </a:cubicBezTo>
                  <a:cubicBezTo>
                    <a:pt x="150" y="27"/>
                    <a:pt x="150" y="27"/>
                    <a:pt x="150" y="27"/>
                  </a:cubicBezTo>
                  <a:cubicBezTo>
                    <a:pt x="145" y="24"/>
                    <a:pt x="145" y="24"/>
                    <a:pt x="145" y="24"/>
                  </a:cubicBezTo>
                  <a:cubicBezTo>
                    <a:pt x="40" y="64"/>
                    <a:pt x="40" y="64"/>
                    <a:pt x="40" y="64"/>
                  </a:cubicBezTo>
                  <a:cubicBezTo>
                    <a:pt x="43" y="65"/>
                    <a:pt x="43" y="65"/>
                    <a:pt x="43" y="65"/>
                  </a:cubicBezTo>
                  <a:cubicBezTo>
                    <a:pt x="43" y="65"/>
                    <a:pt x="42" y="65"/>
                    <a:pt x="42" y="65"/>
                  </a:cubicBezTo>
                  <a:cubicBezTo>
                    <a:pt x="40" y="64"/>
                    <a:pt x="38" y="63"/>
                    <a:pt x="36" y="62"/>
                  </a:cubicBezTo>
                  <a:cubicBezTo>
                    <a:pt x="142" y="22"/>
                    <a:pt x="142" y="22"/>
                    <a:pt x="142" y="22"/>
                  </a:cubicBezTo>
                  <a:cubicBezTo>
                    <a:pt x="137" y="19"/>
                    <a:pt x="137" y="19"/>
                    <a:pt x="137" y="19"/>
                  </a:cubicBezTo>
                  <a:cubicBezTo>
                    <a:pt x="31" y="59"/>
                    <a:pt x="31" y="59"/>
                    <a:pt x="31" y="59"/>
                  </a:cubicBezTo>
                  <a:cubicBezTo>
                    <a:pt x="30" y="59"/>
                    <a:pt x="29" y="58"/>
                    <a:pt x="27" y="57"/>
                  </a:cubicBezTo>
                  <a:cubicBezTo>
                    <a:pt x="134" y="17"/>
                    <a:pt x="134" y="17"/>
                    <a:pt x="134" y="17"/>
                  </a:cubicBezTo>
                  <a:cubicBezTo>
                    <a:pt x="130" y="15"/>
                    <a:pt x="130" y="15"/>
                    <a:pt x="130" y="15"/>
                  </a:cubicBezTo>
                  <a:cubicBezTo>
                    <a:pt x="23" y="55"/>
                    <a:pt x="23" y="55"/>
                    <a:pt x="23" y="55"/>
                  </a:cubicBezTo>
                  <a:cubicBezTo>
                    <a:pt x="21" y="53"/>
                    <a:pt x="21" y="53"/>
                    <a:pt x="21" y="53"/>
                  </a:cubicBezTo>
                  <a:cubicBezTo>
                    <a:pt x="127" y="13"/>
                    <a:pt x="127" y="13"/>
                    <a:pt x="127" y="13"/>
                  </a:cubicBezTo>
                  <a:cubicBezTo>
                    <a:pt x="123" y="10"/>
                    <a:pt x="123" y="10"/>
                    <a:pt x="123" y="10"/>
                  </a:cubicBezTo>
                  <a:cubicBezTo>
                    <a:pt x="17" y="50"/>
                    <a:pt x="17" y="50"/>
                    <a:pt x="17" y="50"/>
                  </a:cubicBezTo>
                  <a:cubicBezTo>
                    <a:pt x="14" y="48"/>
                    <a:pt x="16" y="45"/>
                    <a:pt x="26" y="42"/>
                  </a:cubicBezTo>
                  <a:cubicBezTo>
                    <a:pt x="58" y="31"/>
                    <a:pt x="89" y="20"/>
                    <a:pt x="120" y="9"/>
                  </a:cubicBezTo>
                  <a:cubicBezTo>
                    <a:pt x="124" y="7"/>
                    <a:pt x="119" y="0"/>
                    <a:pt x="110" y="3"/>
                  </a:cubicBezTo>
                  <a:close/>
                  <a:moveTo>
                    <a:pt x="27" y="57"/>
                  </a:moveTo>
                  <a:cubicBezTo>
                    <a:pt x="26" y="56"/>
                    <a:pt x="25" y="55"/>
                    <a:pt x="23" y="55"/>
                  </a:cubicBezTo>
                  <a:cubicBezTo>
                    <a:pt x="27" y="57"/>
                    <a:pt x="27" y="57"/>
                    <a:pt x="27" y="57"/>
                  </a:cubicBezTo>
                  <a:close/>
                  <a:moveTo>
                    <a:pt x="18" y="51"/>
                  </a:moveTo>
                  <a:cubicBezTo>
                    <a:pt x="17" y="50"/>
                    <a:pt x="17" y="50"/>
                    <a:pt x="17" y="50"/>
                  </a:cubicBezTo>
                  <a:cubicBezTo>
                    <a:pt x="18" y="51"/>
                    <a:pt x="18" y="51"/>
                    <a:pt x="18" y="51"/>
                  </a:cubicBezTo>
                  <a:close/>
                  <a:moveTo>
                    <a:pt x="70" y="108"/>
                  </a:moveTo>
                  <a:cubicBezTo>
                    <a:pt x="69" y="108"/>
                    <a:pt x="67" y="107"/>
                    <a:pt x="67" y="105"/>
                  </a:cubicBezTo>
                  <a:cubicBezTo>
                    <a:pt x="68" y="88"/>
                    <a:pt x="68" y="88"/>
                    <a:pt x="68" y="88"/>
                  </a:cubicBezTo>
                  <a:cubicBezTo>
                    <a:pt x="68" y="86"/>
                    <a:pt x="69" y="84"/>
                    <a:pt x="71" y="83"/>
                  </a:cubicBezTo>
                  <a:cubicBezTo>
                    <a:pt x="142" y="60"/>
                    <a:pt x="142" y="60"/>
                    <a:pt x="142" y="60"/>
                  </a:cubicBezTo>
                  <a:cubicBezTo>
                    <a:pt x="144" y="60"/>
                    <a:pt x="145" y="61"/>
                    <a:pt x="145" y="63"/>
                  </a:cubicBezTo>
                  <a:cubicBezTo>
                    <a:pt x="145" y="80"/>
                    <a:pt x="145" y="80"/>
                    <a:pt x="145" y="80"/>
                  </a:cubicBezTo>
                  <a:cubicBezTo>
                    <a:pt x="145" y="82"/>
                    <a:pt x="143" y="84"/>
                    <a:pt x="142" y="85"/>
                  </a:cubicBezTo>
                  <a:lnTo>
                    <a:pt x="7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43"/>
          <p:cNvSpPr txBox="1"/>
          <p:nvPr/>
        </p:nvSpPr>
        <p:spPr>
          <a:xfrm>
            <a:off x="9626766" y="4448525"/>
            <a:ext cx="864926"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NOW</a:t>
            </a:r>
          </a:p>
        </p:txBody>
      </p:sp>
      <p:sp>
        <p:nvSpPr>
          <p:cNvPr id="45" name="六边形 44"/>
          <p:cNvSpPr/>
          <p:nvPr/>
        </p:nvSpPr>
        <p:spPr>
          <a:xfrm>
            <a:off x="9959444"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9742523" y="3451571"/>
            <a:ext cx="633412" cy="633412"/>
            <a:chOff x="9659536" y="3844113"/>
            <a:chExt cx="633412" cy="633412"/>
          </a:xfrm>
        </p:grpSpPr>
        <p:sp>
          <p:nvSpPr>
            <p:cNvPr id="47" name="椭圆 46"/>
            <p:cNvSpPr/>
            <p:nvPr/>
          </p:nvSpPr>
          <p:spPr>
            <a:xfrm>
              <a:off x="9659536" y="3844113"/>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
            <p:cNvSpPr>
              <a:spLocks noEditPoints="1"/>
            </p:cNvSpPr>
            <p:nvPr/>
          </p:nvSpPr>
          <p:spPr bwMode="auto">
            <a:xfrm>
              <a:off x="9784672" y="3955514"/>
              <a:ext cx="383140" cy="410610"/>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49" name="文本框 48"/>
          <p:cNvSpPr txBox="1"/>
          <p:nvPr/>
        </p:nvSpPr>
        <p:spPr>
          <a:xfrm>
            <a:off x="3162951" y="4442896"/>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FEB</a:t>
            </a:r>
            <a:endParaRPr lang="zh-CN" altLang="en-US" dirty="0">
              <a:latin typeface="微软雅黑" panose="020B0503020204020204" pitchFamily="34" charset="-122"/>
              <a:ea typeface="微软雅黑" panose="020B0503020204020204" pitchFamily="34" charset="-122"/>
            </a:endParaRPr>
          </a:p>
        </p:txBody>
      </p:sp>
      <p:sp>
        <p:nvSpPr>
          <p:cNvPr id="50" name="六边形 49"/>
          <p:cNvSpPr/>
          <p:nvPr/>
        </p:nvSpPr>
        <p:spPr>
          <a:xfrm>
            <a:off x="3448371"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1450" y="3465513"/>
            <a:ext cx="633412" cy="633412"/>
            <a:chOff x="3231450" y="3555940"/>
            <a:chExt cx="633412" cy="633412"/>
          </a:xfrm>
        </p:grpSpPr>
        <p:sp>
          <p:nvSpPr>
            <p:cNvPr id="52" name="椭圆 51"/>
            <p:cNvSpPr/>
            <p:nvPr/>
          </p:nvSpPr>
          <p:spPr>
            <a:xfrm>
              <a:off x="3231450"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p:cNvSpPr>
              <a:spLocks noEditPoints="1"/>
            </p:cNvSpPr>
            <p:nvPr/>
          </p:nvSpPr>
          <p:spPr bwMode="auto">
            <a:xfrm>
              <a:off x="3410691" y="3702149"/>
              <a:ext cx="274930" cy="340994"/>
            </a:xfrm>
            <a:custGeom>
              <a:avLst/>
              <a:gdLst>
                <a:gd name="T0" fmla="*/ 108 w 174"/>
                <a:gd name="T1" fmla="*/ 18 h 216"/>
                <a:gd name="T2" fmla="*/ 108 w 174"/>
                <a:gd name="T3" fmla="*/ 89 h 216"/>
                <a:gd name="T4" fmla="*/ 134 w 174"/>
                <a:gd name="T5" fmla="*/ 134 h 216"/>
                <a:gd name="T6" fmla="*/ 169 w 174"/>
                <a:gd name="T7" fmla="*/ 194 h 216"/>
                <a:gd name="T8" fmla="*/ 157 w 174"/>
                <a:gd name="T9" fmla="*/ 215 h 216"/>
                <a:gd name="T10" fmla="*/ 87 w 174"/>
                <a:gd name="T11" fmla="*/ 215 h 216"/>
                <a:gd name="T12" fmla="*/ 20 w 174"/>
                <a:gd name="T13" fmla="*/ 215 h 216"/>
                <a:gd name="T14" fmla="*/ 6 w 174"/>
                <a:gd name="T15" fmla="*/ 193 h 216"/>
                <a:gd name="T16" fmla="*/ 41 w 174"/>
                <a:gd name="T17" fmla="*/ 134 h 216"/>
                <a:gd name="T18" fmla="*/ 66 w 174"/>
                <a:gd name="T19" fmla="*/ 89 h 216"/>
                <a:gd name="T20" fmla="*/ 66 w 174"/>
                <a:gd name="T21" fmla="*/ 18 h 216"/>
                <a:gd name="T22" fmla="*/ 49 w 174"/>
                <a:gd name="T23" fmla="*/ 18 h 216"/>
                <a:gd name="T24" fmla="*/ 49 w 174"/>
                <a:gd name="T25" fmla="*/ 0 h 216"/>
                <a:gd name="T26" fmla="*/ 126 w 174"/>
                <a:gd name="T27" fmla="*/ 0 h 216"/>
                <a:gd name="T28" fmla="*/ 126 w 174"/>
                <a:gd name="T29" fmla="*/ 18 h 216"/>
                <a:gd name="T30" fmla="*/ 108 w 174"/>
                <a:gd name="T31" fmla="*/ 18 h 216"/>
                <a:gd name="T32" fmla="*/ 73 w 174"/>
                <a:gd name="T33" fmla="*/ 156 h 216"/>
                <a:gd name="T34" fmla="*/ 66 w 174"/>
                <a:gd name="T35" fmla="*/ 163 h 216"/>
                <a:gd name="T36" fmla="*/ 73 w 174"/>
                <a:gd name="T37" fmla="*/ 170 h 216"/>
                <a:gd name="T38" fmla="*/ 80 w 174"/>
                <a:gd name="T39" fmla="*/ 163 h 216"/>
                <a:gd name="T40" fmla="*/ 73 w 174"/>
                <a:gd name="T41" fmla="*/ 156 h 216"/>
                <a:gd name="T42" fmla="*/ 105 w 174"/>
                <a:gd name="T43" fmla="*/ 161 h 216"/>
                <a:gd name="T44" fmla="*/ 91 w 174"/>
                <a:gd name="T45" fmla="*/ 175 h 216"/>
                <a:gd name="T46" fmla="*/ 105 w 174"/>
                <a:gd name="T47" fmla="*/ 189 h 216"/>
                <a:gd name="T48" fmla="*/ 119 w 174"/>
                <a:gd name="T49" fmla="*/ 175 h 216"/>
                <a:gd name="T50" fmla="*/ 105 w 174"/>
                <a:gd name="T51" fmla="*/ 161 h 216"/>
                <a:gd name="T52" fmla="*/ 73 w 174"/>
                <a:gd name="T53" fmla="*/ 133 h 216"/>
                <a:gd name="T54" fmla="*/ 67 w 174"/>
                <a:gd name="T55" fmla="*/ 139 h 216"/>
                <a:gd name="T56" fmla="*/ 73 w 174"/>
                <a:gd name="T57" fmla="*/ 145 h 216"/>
                <a:gd name="T58" fmla="*/ 80 w 174"/>
                <a:gd name="T59" fmla="*/ 139 h 216"/>
                <a:gd name="T60" fmla="*/ 73 w 174"/>
                <a:gd name="T61" fmla="*/ 133 h 216"/>
                <a:gd name="T62" fmla="*/ 91 w 174"/>
                <a:gd name="T63" fmla="*/ 120 h 216"/>
                <a:gd name="T64" fmla="*/ 86 w 174"/>
                <a:gd name="T65" fmla="*/ 124 h 216"/>
                <a:gd name="T66" fmla="*/ 91 w 174"/>
                <a:gd name="T67" fmla="*/ 129 h 216"/>
                <a:gd name="T68" fmla="*/ 95 w 174"/>
                <a:gd name="T69" fmla="*/ 124 h 216"/>
                <a:gd name="T70" fmla="*/ 91 w 174"/>
                <a:gd name="T71" fmla="*/ 120 h 216"/>
                <a:gd name="T72" fmla="*/ 96 w 174"/>
                <a:gd name="T73" fmla="*/ 18 h 216"/>
                <a:gd name="T74" fmla="*/ 78 w 174"/>
                <a:gd name="T75" fmla="*/ 18 h 216"/>
                <a:gd name="T76" fmla="*/ 78 w 174"/>
                <a:gd name="T77" fmla="*/ 92 h 216"/>
                <a:gd name="T78" fmla="*/ 45 w 174"/>
                <a:gd name="T79" fmla="*/ 151 h 216"/>
                <a:gd name="T80" fmla="*/ 130 w 174"/>
                <a:gd name="T81" fmla="*/ 151 h 216"/>
                <a:gd name="T82" fmla="*/ 159 w 174"/>
                <a:gd name="T83" fmla="*/ 200 h 216"/>
                <a:gd name="T84" fmla="*/ 96 w 174"/>
                <a:gd name="T85" fmla="*/ 92 h 216"/>
                <a:gd name="T86" fmla="*/ 96 w 174"/>
                <a:gd name="T87"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216">
                  <a:moveTo>
                    <a:pt x="108" y="18"/>
                  </a:moveTo>
                  <a:cubicBezTo>
                    <a:pt x="108" y="89"/>
                    <a:pt x="108" y="89"/>
                    <a:pt x="108" y="89"/>
                  </a:cubicBezTo>
                  <a:cubicBezTo>
                    <a:pt x="134" y="134"/>
                    <a:pt x="134" y="134"/>
                    <a:pt x="134" y="134"/>
                  </a:cubicBezTo>
                  <a:cubicBezTo>
                    <a:pt x="169" y="194"/>
                    <a:pt x="169" y="194"/>
                    <a:pt x="169" y="194"/>
                  </a:cubicBezTo>
                  <a:cubicBezTo>
                    <a:pt x="174" y="205"/>
                    <a:pt x="167" y="216"/>
                    <a:pt x="157" y="215"/>
                  </a:cubicBezTo>
                  <a:cubicBezTo>
                    <a:pt x="87" y="215"/>
                    <a:pt x="87" y="215"/>
                    <a:pt x="87" y="215"/>
                  </a:cubicBezTo>
                  <a:cubicBezTo>
                    <a:pt x="20" y="215"/>
                    <a:pt x="20" y="215"/>
                    <a:pt x="20" y="215"/>
                  </a:cubicBezTo>
                  <a:cubicBezTo>
                    <a:pt x="8" y="216"/>
                    <a:pt x="0" y="204"/>
                    <a:pt x="6" y="193"/>
                  </a:cubicBezTo>
                  <a:cubicBezTo>
                    <a:pt x="41" y="134"/>
                    <a:pt x="41" y="134"/>
                    <a:pt x="41" y="134"/>
                  </a:cubicBezTo>
                  <a:cubicBezTo>
                    <a:pt x="66" y="89"/>
                    <a:pt x="66" y="89"/>
                    <a:pt x="66" y="89"/>
                  </a:cubicBezTo>
                  <a:cubicBezTo>
                    <a:pt x="66" y="18"/>
                    <a:pt x="66" y="18"/>
                    <a:pt x="66" y="18"/>
                  </a:cubicBezTo>
                  <a:cubicBezTo>
                    <a:pt x="49" y="18"/>
                    <a:pt x="49" y="18"/>
                    <a:pt x="49" y="18"/>
                  </a:cubicBezTo>
                  <a:cubicBezTo>
                    <a:pt x="49" y="0"/>
                    <a:pt x="49" y="0"/>
                    <a:pt x="49" y="0"/>
                  </a:cubicBezTo>
                  <a:cubicBezTo>
                    <a:pt x="126" y="0"/>
                    <a:pt x="126" y="0"/>
                    <a:pt x="126" y="0"/>
                  </a:cubicBezTo>
                  <a:cubicBezTo>
                    <a:pt x="126" y="18"/>
                    <a:pt x="126" y="18"/>
                    <a:pt x="126" y="18"/>
                  </a:cubicBezTo>
                  <a:cubicBezTo>
                    <a:pt x="108" y="18"/>
                    <a:pt x="108" y="18"/>
                    <a:pt x="108" y="18"/>
                  </a:cubicBezTo>
                  <a:close/>
                  <a:moveTo>
                    <a:pt x="73" y="156"/>
                  </a:moveTo>
                  <a:cubicBezTo>
                    <a:pt x="69" y="156"/>
                    <a:pt x="66" y="159"/>
                    <a:pt x="66" y="163"/>
                  </a:cubicBezTo>
                  <a:cubicBezTo>
                    <a:pt x="66" y="167"/>
                    <a:pt x="69" y="170"/>
                    <a:pt x="73" y="170"/>
                  </a:cubicBezTo>
                  <a:cubicBezTo>
                    <a:pt x="77" y="170"/>
                    <a:pt x="80" y="167"/>
                    <a:pt x="80" y="163"/>
                  </a:cubicBezTo>
                  <a:cubicBezTo>
                    <a:pt x="80" y="159"/>
                    <a:pt x="77" y="156"/>
                    <a:pt x="73" y="156"/>
                  </a:cubicBezTo>
                  <a:close/>
                  <a:moveTo>
                    <a:pt x="105" y="161"/>
                  </a:moveTo>
                  <a:cubicBezTo>
                    <a:pt x="97" y="161"/>
                    <a:pt x="91" y="167"/>
                    <a:pt x="91" y="175"/>
                  </a:cubicBezTo>
                  <a:cubicBezTo>
                    <a:pt x="91" y="183"/>
                    <a:pt x="97" y="189"/>
                    <a:pt x="105" y="189"/>
                  </a:cubicBezTo>
                  <a:cubicBezTo>
                    <a:pt x="113" y="189"/>
                    <a:pt x="119" y="183"/>
                    <a:pt x="119" y="175"/>
                  </a:cubicBezTo>
                  <a:cubicBezTo>
                    <a:pt x="119" y="167"/>
                    <a:pt x="113" y="161"/>
                    <a:pt x="105" y="161"/>
                  </a:cubicBezTo>
                  <a:close/>
                  <a:moveTo>
                    <a:pt x="73" y="133"/>
                  </a:moveTo>
                  <a:cubicBezTo>
                    <a:pt x="70" y="133"/>
                    <a:pt x="67" y="136"/>
                    <a:pt x="67" y="139"/>
                  </a:cubicBezTo>
                  <a:cubicBezTo>
                    <a:pt x="67" y="143"/>
                    <a:pt x="70" y="145"/>
                    <a:pt x="73" y="145"/>
                  </a:cubicBezTo>
                  <a:cubicBezTo>
                    <a:pt x="77" y="145"/>
                    <a:pt x="80" y="143"/>
                    <a:pt x="80" y="139"/>
                  </a:cubicBezTo>
                  <a:cubicBezTo>
                    <a:pt x="80" y="136"/>
                    <a:pt x="77" y="133"/>
                    <a:pt x="73" y="133"/>
                  </a:cubicBezTo>
                  <a:close/>
                  <a:moveTo>
                    <a:pt x="91" y="120"/>
                  </a:moveTo>
                  <a:cubicBezTo>
                    <a:pt x="88" y="120"/>
                    <a:pt x="86" y="122"/>
                    <a:pt x="86" y="124"/>
                  </a:cubicBezTo>
                  <a:cubicBezTo>
                    <a:pt x="86" y="127"/>
                    <a:pt x="88" y="129"/>
                    <a:pt x="91" y="129"/>
                  </a:cubicBezTo>
                  <a:cubicBezTo>
                    <a:pt x="93" y="129"/>
                    <a:pt x="95" y="127"/>
                    <a:pt x="95" y="124"/>
                  </a:cubicBezTo>
                  <a:cubicBezTo>
                    <a:pt x="95" y="122"/>
                    <a:pt x="93" y="120"/>
                    <a:pt x="91" y="120"/>
                  </a:cubicBezTo>
                  <a:close/>
                  <a:moveTo>
                    <a:pt x="96" y="18"/>
                  </a:moveTo>
                  <a:cubicBezTo>
                    <a:pt x="78" y="18"/>
                    <a:pt x="78" y="18"/>
                    <a:pt x="78" y="18"/>
                  </a:cubicBezTo>
                  <a:cubicBezTo>
                    <a:pt x="78" y="92"/>
                    <a:pt x="78" y="92"/>
                    <a:pt x="78" y="92"/>
                  </a:cubicBezTo>
                  <a:cubicBezTo>
                    <a:pt x="45" y="151"/>
                    <a:pt x="45" y="151"/>
                    <a:pt x="45" y="151"/>
                  </a:cubicBezTo>
                  <a:cubicBezTo>
                    <a:pt x="130" y="151"/>
                    <a:pt x="130" y="151"/>
                    <a:pt x="130" y="151"/>
                  </a:cubicBezTo>
                  <a:cubicBezTo>
                    <a:pt x="159" y="200"/>
                    <a:pt x="159" y="200"/>
                    <a:pt x="159" y="200"/>
                  </a:cubicBezTo>
                  <a:cubicBezTo>
                    <a:pt x="96" y="92"/>
                    <a:pt x="96" y="92"/>
                    <a:pt x="96" y="92"/>
                  </a:cubicBezTo>
                  <a:lnTo>
                    <a:pt x="96"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4" name="文本框 53"/>
          <p:cNvSpPr txBox="1"/>
          <p:nvPr/>
        </p:nvSpPr>
        <p:spPr>
          <a:xfrm>
            <a:off x="4848478"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MAR</a:t>
            </a:r>
          </a:p>
        </p:txBody>
      </p:sp>
      <p:sp>
        <p:nvSpPr>
          <p:cNvPr id="55" name="六边形 54"/>
          <p:cNvSpPr/>
          <p:nvPr/>
        </p:nvSpPr>
        <p:spPr>
          <a:xfrm>
            <a:off x="5133898"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916977" y="3465513"/>
            <a:ext cx="633412" cy="633412"/>
            <a:chOff x="4916977" y="3555940"/>
            <a:chExt cx="633412" cy="633412"/>
          </a:xfrm>
        </p:grpSpPr>
        <p:sp>
          <p:nvSpPr>
            <p:cNvPr id="57" name="椭圆 56"/>
            <p:cNvSpPr/>
            <p:nvPr/>
          </p:nvSpPr>
          <p:spPr>
            <a:xfrm>
              <a:off x="4916977"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24"/>
            <p:cNvSpPr>
              <a:spLocks noEditPoints="1"/>
            </p:cNvSpPr>
            <p:nvPr/>
          </p:nvSpPr>
          <p:spPr bwMode="auto">
            <a:xfrm>
              <a:off x="5068142" y="3730839"/>
              <a:ext cx="331082" cy="283614"/>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9" name="文本框 58"/>
          <p:cNvSpPr txBox="1"/>
          <p:nvPr/>
        </p:nvSpPr>
        <p:spPr>
          <a:xfrm>
            <a:off x="6374979"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APR</a:t>
            </a:r>
            <a:endParaRPr lang="zh-CN" altLang="en-US" dirty="0">
              <a:latin typeface="微软雅黑" panose="020B0503020204020204" pitchFamily="34" charset="-122"/>
              <a:ea typeface="微软雅黑" panose="020B0503020204020204" pitchFamily="34" charset="-122"/>
            </a:endParaRPr>
          </a:p>
        </p:txBody>
      </p:sp>
      <p:sp>
        <p:nvSpPr>
          <p:cNvPr id="60" name="六边形 59"/>
          <p:cNvSpPr/>
          <p:nvPr/>
        </p:nvSpPr>
        <p:spPr>
          <a:xfrm>
            <a:off x="6660399"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443478" y="3465513"/>
            <a:ext cx="633412" cy="633412"/>
            <a:chOff x="6443478" y="3555940"/>
            <a:chExt cx="633412" cy="633412"/>
          </a:xfrm>
        </p:grpSpPr>
        <p:sp>
          <p:nvSpPr>
            <p:cNvPr id="62" name="椭圆 61"/>
            <p:cNvSpPr/>
            <p:nvPr/>
          </p:nvSpPr>
          <p:spPr>
            <a:xfrm>
              <a:off x="6443478"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3"/>
            <p:cNvSpPr>
              <a:spLocks noEditPoints="1"/>
            </p:cNvSpPr>
            <p:nvPr/>
          </p:nvSpPr>
          <p:spPr bwMode="auto">
            <a:xfrm>
              <a:off x="6582884" y="3680358"/>
              <a:ext cx="354600" cy="384576"/>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4" name="文本框 63"/>
          <p:cNvSpPr txBox="1"/>
          <p:nvPr/>
        </p:nvSpPr>
        <p:spPr>
          <a:xfrm>
            <a:off x="794123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MAY</a:t>
            </a:r>
          </a:p>
        </p:txBody>
      </p:sp>
      <p:sp>
        <p:nvSpPr>
          <p:cNvPr id="65" name="六边形 64"/>
          <p:cNvSpPr/>
          <p:nvPr/>
        </p:nvSpPr>
        <p:spPr>
          <a:xfrm>
            <a:off x="822665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001328" y="3465513"/>
            <a:ext cx="633412" cy="633412"/>
            <a:chOff x="8009736" y="3555940"/>
            <a:chExt cx="633412" cy="633412"/>
          </a:xfrm>
        </p:grpSpPr>
        <p:sp>
          <p:nvSpPr>
            <p:cNvPr id="67" name="椭圆 66"/>
            <p:cNvSpPr/>
            <p:nvPr/>
          </p:nvSpPr>
          <p:spPr>
            <a:xfrm>
              <a:off x="800973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15"/>
            <p:cNvSpPr>
              <a:spLocks noEditPoints="1"/>
            </p:cNvSpPr>
            <p:nvPr/>
          </p:nvSpPr>
          <p:spPr bwMode="auto">
            <a:xfrm>
              <a:off x="8154960" y="3675625"/>
              <a:ext cx="342964" cy="394044"/>
            </a:xfrm>
            <a:custGeom>
              <a:avLst/>
              <a:gdLst>
                <a:gd name="T0" fmla="*/ 25 w 98"/>
                <a:gd name="T1" fmla="*/ 8 h 111"/>
                <a:gd name="T2" fmla="*/ 26 w 98"/>
                <a:gd name="T3" fmla="*/ 14 h 111"/>
                <a:gd name="T4" fmla="*/ 6 w 98"/>
                <a:gd name="T5" fmla="*/ 7 h 111"/>
                <a:gd name="T6" fmla="*/ 1 w 98"/>
                <a:gd name="T7" fmla="*/ 10 h 111"/>
                <a:gd name="T8" fmla="*/ 0 w 98"/>
                <a:gd name="T9" fmla="*/ 26 h 111"/>
                <a:gd name="T10" fmla="*/ 4 w 98"/>
                <a:gd name="T11" fmla="*/ 48 h 111"/>
                <a:gd name="T12" fmla="*/ 21 w 98"/>
                <a:gd name="T13" fmla="*/ 62 h 111"/>
                <a:gd name="T14" fmla="*/ 25 w 98"/>
                <a:gd name="T15" fmla="*/ 62 h 111"/>
                <a:gd name="T16" fmla="*/ 25 w 98"/>
                <a:gd name="T17" fmla="*/ 62 h 111"/>
                <a:gd name="T18" fmla="*/ 39 w 98"/>
                <a:gd name="T19" fmla="*/ 65 h 111"/>
                <a:gd name="T20" fmla="*/ 39 w 98"/>
                <a:gd name="T21" fmla="*/ 80 h 111"/>
                <a:gd name="T22" fmla="*/ 33 w 98"/>
                <a:gd name="T23" fmla="*/ 80 h 111"/>
                <a:gd name="T24" fmla="*/ 33 w 98"/>
                <a:gd name="T25" fmla="*/ 85 h 111"/>
                <a:gd name="T26" fmla="*/ 19 w 98"/>
                <a:gd name="T27" fmla="*/ 85 h 111"/>
                <a:gd name="T28" fmla="*/ 19 w 98"/>
                <a:gd name="T29" fmla="*/ 111 h 111"/>
                <a:gd name="T30" fmla="*/ 80 w 98"/>
                <a:gd name="T31" fmla="*/ 111 h 111"/>
                <a:gd name="T32" fmla="*/ 80 w 98"/>
                <a:gd name="T33" fmla="*/ 85 h 111"/>
                <a:gd name="T34" fmla="*/ 65 w 98"/>
                <a:gd name="T35" fmla="*/ 85 h 111"/>
                <a:gd name="T36" fmla="*/ 65 w 98"/>
                <a:gd name="T37" fmla="*/ 80 h 111"/>
                <a:gd name="T38" fmla="*/ 59 w 98"/>
                <a:gd name="T39" fmla="*/ 80 h 111"/>
                <a:gd name="T40" fmla="*/ 59 w 98"/>
                <a:gd name="T41" fmla="*/ 65 h 111"/>
                <a:gd name="T42" fmla="*/ 73 w 98"/>
                <a:gd name="T43" fmla="*/ 62 h 111"/>
                <a:gd name="T44" fmla="*/ 73 w 98"/>
                <a:gd name="T45" fmla="*/ 62 h 111"/>
                <a:gd name="T46" fmla="*/ 77 w 98"/>
                <a:gd name="T47" fmla="*/ 62 h 111"/>
                <a:gd name="T48" fmla="*/ 93 w 98"/>
                <a:gd name="T49" fmla="*/ 48 h 111"/>
                <a:gd name="T50" fmla="*/ 98 w 98"/>
                <a:gd name="T51" fmla="*/ 26 h 111"/>
                <a:gd name="T52" fmla="*/ 97 w 98"/>
                <a:gd name="T53" fmla="*/ 10 h 111"/>
                <a:gd name="T54" fmla="*/ 91 w 98"/>
                <a:gd name="T55" fmla="*/ 7 h 111"/>
                <a:gd name="T56" fmla="*/ 72 w 98"/>
                <a:gd name="T57" fmla="*/ 14 h 111"/>
                <a:gd name="T58" fmla="*/ 72 w 98"/>
                <a:gd name="T59" fmla="*/ 8 h 111"/>
                <a:gd name="T60" fmla="*/ 75 w 98"/>
                <a:gd name="T61" fmla="*/ 8 h 111"/>
                <a:gd name="T62" fmla="*/ 75 w 98"/>
                <a:gd name="T63" fmla="*/ 0 h 111"/>
                <a:gd name="T64" fmla="*/ 21 w 98"/>
                <a:gd name="T65" fmla="*/ 0 h 111"/>
                <a:gd name="T66" fmla="*/ 21 w 98"/>
                <a:gd name="T67" fmla="*/ 8 h 111"/>
                <a:gd name="T68" fmla="*/ 25 w 98"/>
                <a:gd name="T69" fmla="*/ 8 h 111"/>
                <a:gd name="T70" fmla="*/ 78 w 98"/>
                <a:gd name="T71" fmla="*/ 53 h 111"/>
                <a:gd name="T72" fmla="*/ 73 w 98"/>
                <a:gd name="T73" fmla="*/ 25 h 111"/>
                <a:gd name="T74" fmla="*/ 76 w 98"/>
                <a:gd name="T75" fmla="*/ 28 h 111"/>
                <a:gd name="T76" fmla="*/ 82 w 98"/>
                <a:gd name="T77" fmla="*/ 22 h 111"/>
                <a:gd name="T78" fmla="*/ 80 w 98"/>
                <a:gd name="T79" fmla="*/ 20 h 111"/>
                <a:gd name="T80" fmla="*/ 89 w 98"/>
                <a:gd name="T81" fmla="*/ 17 h 111"/>
                <a:gd name="T82" fmla="*/ 90 w 98"/>
                <a:gd name="T83" fmla="*/ 25 h 111"/>
                <a:gd name="T84" fmla="*/ 86 w 98"/>
                <a:gd name="T85" fmla="*/ 45 h 111"/>
                <a:gd name="T86" fmla="*/ 78 w 98"/>
                <a:gd name="T87" fmla="*/ 53 h 111"/>
                <a:gd name="T88" fmla="*/ 24 w 98"/>
                <a:gd name="T89" fmla="*/ 25 h 111"/>
                <a:gd name="T90" fmla="*/ 19 w 98"/>
                <a:gd name="T91" fmla="*/ 53 h 111"/>
                <a:gd name="T92" fmla="*/ 12 w 98"/>
                <a:gd name="T93" fmla="*/ 45 h 111"/>
                <a:gd name="T94" fmla="*/ 8 w 98"/>
                <a:gd name="T95" fmla="*/ 25 h 111"/>
                <a:gd name="T96" fmla="*/ 8 w 98"/>
                <a:gd name="T97" fmla="*/ 17 h 111"/>
                <a:gd name="T98" fmla="*/ 18 w 98"/>
                <a:gd name="T99" fmla="*/ 20 h 111"/>
                <a:gd name="T100" fmla="*/ 16 w 98"/>
                <a:gd name="T101" fmla="*/ 22 h 111"/>
                <a:gd name="T102" fmla="*/ 21 w 98"/>
                <a:gd name="T103" fmla="*/ 28 h 111"/>
                <a:gd name="T104" fmla="*/ 24 w 98"/>
                <a:gd name="T105" fmla="*/ 25 h 111"/>
                <a:gd name="T106" fmla="*/ 41 w 98"/>
                <a:gd name="T107" fmla="*/ 13 h 111"/>
                <a:gd name="T108" fmla="*/ 41 w 98"/>
                <a:gd name="T109" fmla="*/ 57 h 111"/>
                <a:gd name="T110" fmla="*/ 32 w 98"/>
                <a:gd name="T111" fmla="*/ 52 h 111"/>
                <a:gd name="T112" fmla="*/ 35 w 98"/>
                <a:gd name="T113" fmla="*/ 18 h 111"/>
                <a:gd name="T114" fmla="*/ 35 w 98"/>
                <a:gd name="T115" fmla="*/ 13 h 111"/>
                <a:gd name="T116" fmla="*/ 41 w 98"/>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 h="111">
                  <a:moveTo>
                    <a:pt x="25" y="8"/>
                  </a:moveTo>
                  <a:cubicBezTo>
                    <a:pt x="26" y="10"/>
                    <a:pt x="26" y="12"/>
                    <a:pt x="26" y="14"/>
                  </a:cubicBezTo>
                  <a:cubicBezTo>
                    <a:pt x="6" y="7"/>
                    <a:pt x="6" y="7"/>
                    <a:pt x="6" y="7"/>
                  </a:cubicBezTo>
                  <a:cubicBezTo>
                    <a:pt x="1" y="10"/>
                    <a:pt x="1" y="10"/>
                    <a:pt x="1" y="10"/>
                  </a:cubicBezTo>
                  <a:cubicBezTo>
                    <a:pt x="0" y="14"/>
                    <a:pt x="0" y="20"/>
                    <a:pt x="0" y="26"/>
                  </a:cubicBezTo>
                  <a:cubicBezTo>
                    <a:pt x="0" y="33"/>
                    <a:pt x="1" y="41"/>
                    <a:pt x="4" y="48"/>
                  </a:cubicBezTo>
                  <a:cubicBezTo>
                    <a:pt x="7" y="55"/>
                    <a:pt x="13" y="61"/>
                    <a:pt x="21" y="62"/>
                  </a:cubicBezTo>
                  <a:cubicBezTo>
                    <a:pt x="22" y="62"/>
                    <a:pt x="24" y="62"/>
                    <a:pt x="25" y="62"/>
                  </a:cubicBezTo>
                  <a:cubicBezTo>
                    <a:pt x="25" y="62"/>
                    <a:pt x="25" y="62"/>
                    <a:pt x="25" y="62"/>
                  </a:cubicBezTo>
                  <a:cubicBezTo>
                    <a:pt x="28" y="63"/>
                    <a:pt x="33" y="65"/>
                    <a:pt x="39" y="65"/>
                  </a:cubicBezTo>
                  <a:cubicBezTo>
                    <a:pt x="39" y="80"/>
                    <a:pt x="39" y="80"/>
                    <a:pt x="39" y="80"/>
                  </a:cubicBezTo>
                  <a:cubicBezTo>
                    <a:pt x="33" y="80"/>
                    <a:pt x="33" y="80"/>
                    <a:pt x="33" y="80"/>
                  </a:cubicBezTo>
                  <a:cubicBezTo>
                    <a:pt x="33" y="85"/>
                    <a:pt x="33" y="85"/>
                    <a:pt x="33" y="85"/>
                  </a:cubicBezTo>
                  <a:cubicBezTo>
                    <a:pt x="19" y="85"/>
                    <a:pt x="19" y="85"/>
                    <a:pt x="19" y="85"/>
                  </a:cubicBezTo>
                  <a:cubicBezTo>
                    <a:pt x="19" y="111"/>
                    <a:pt x="19" y="111"/>
                    <a:pt x="19" y="111"/>
                  </a:cubicBezTo>
                  <a:cubicBezTo>
                    <a:pt x="80" y="111"/>
                    <a:pt x="80" y="111"/>
                    <a:pt x="80" y="111"/>
                  </a:cubicBezTo>
                  <a:cubicBezTo>
                    <a:pt x="80" y="85"/>
                    <a:pt x="80" y="85"/>
                    <a:pt x="80" y="85"/>
                  </a:cubicBezTo>
                  <a:cubicBezTo>
                    <a:pt x="65" y="85"/>
                    <a:pt x="65" y="85"/>
                    <a:pt x="65" y="85"/>
                  </a:cubicBezTo>
                  <a:cubicBezTo>
                    <a:pt x="65" y="80"/>
                    <a:pt x="65" y="80"/>
                    <a:pt x="65" y="80"/>
                  </a:cubicBezTo>
                  <a:cubicBezTo>
                    <a:pt x="59" y="80"/>
                    <a:pt x="59" y="80"/>
                    <a:pt x="59" y="80"/>
                  </a:cubicBezTo>
                  <a:cubicBezTo>
                    <a:pt x="59" y="65"/>
                    <a:pt x="59" y="65"/>
                    <a:pt x="59" y="65"/>
                  </a:cubicBezTo>
                  <a:cubicBezTo>
                    <a:pt x="65" y="65"/>
                    <a:pt x="70" y="63"/>
                    <a:pt x="73" y="62"/>
                  </a:cubicBezTo>
                  <a:cubicBezTo>
                    <a:pt x="73" y="62"/>
                    <a:pt x="73" y="62"/>
                    <a:pt x="73" y="62"/>
                  </a:cubicBezTo>
                  <a:cubicBezTo>
                    <a:pt x="74" y="62"/>
                    <a:pt x="76" y="62"/>
                    <a:pt x="77" y="62"/>
                  </a:cubicBezTo>
                  <a:cubicBezTo>
                    <a:pt x="85" y="61"/>
                    <a:pt x="90" y="55"/>
                    <a:pt x="93" y="48"/>
                  </a:cubicBezTo>
                  <a:cubicBezTo>
                    <a:pt x="96" y="41"/>
                    <a:pt x="97" y="33"/>
                    <a:pt x="98" y="26"/>
                  </a:cubicBezTo>
                  <a:cubicBezTo>
                    <a:pt x="98" y="20"/>
                    <a:pt x="97" y="14"/>
                    <a:pt x="97" y="10"/>
                  </a:cubicBezTo>
                  <a:cubicBezTo>
                    <a:pt x="91" y="7"/>
                    <a:pt x="91" y="7"/>
                    <a:pt x="91" y="7"/>
                  </a:cubicBezTo>
                  <a:cubicBezTo>
                    <a:pt x="72" y="14"/>
                    <a:pt x="72" y="14"/>
                    <a:pt x="72" y="14"/>
                  </a:cubicBezTo>
                  <a:cubicBezTo>
                    <a:pt x="72" y="12"/>
                    <a:pt x="72" y="10"/>
                    <a:pt x="72" y="8"/>
                  </a:cubicBezTo>
                  <a:cubicBezTo>
                    <a:pt x="75" y="8"/>
                    <a:pt x="75" y="8"/>
                    <a:pt x="75" y="8"/>
                  </a:cubicBezTo>
                  <a:cubicBezTo>
                    <a:pt x="75" y="0"/>
                    <a:pt x="75" y="0"/>
                    <a:pt x="75" y="0"/>
                  </a:cubicBezTo>
                  <a:cubicBezTo>
                    <a:pt x="21" y="0"/>
                    <a:pt x="21" y="0"/>
                    <a:pt x="21" y="0"/>
                  </a:cubicBezTo>
                  <a:cubicBezTo>
                    <a:pt x="21" y="8"/>
                    <a:pt x="21" y="8"/>
                    <a:pt x="21" y="8"/>
                  </a:cubicBezTo>
                  <a:cubicBezTo>
                    <a:pt x="25" y="8"/>
                    <a:pt x="25" y="8"/>
                    <a:pt x="25" y="8"/>
                  </a:cubicBezTo>
                  <a:close/>
                  <a:moveTo>
                    <a:pt x="78" y="53"/>
                  </a:moveTo>
                  <a:cubicBezTo>
                    <a:pt x="80" y="45"/>
                    <a:pt x="76" y="35"/>
                    <a:pt x="73" y="25"/>
                  </a:cubicBezTo>
                  <a:cubicBezTo>
                    <a:pt x="76" y="28"/>
                    <a:pt x="76" y="28"/>
                    <a:pt x="76" y="28"/>
                  </a:cubicBezTo>
                  <a:cubicBezTo>
                    <a:pt x="82" y="22"/>
                    <a:pt x="82" y="22"/>
                    <a:pt x="82" y="22"/>
                  </a:cubicBezTo>
                  <a:cubicBezTo>
                    <a:pt x="80" y="20"/>
                    <a:pt x="80" y="20"/>
                    <a:pt x="80" y="20"/>
                  </a:cubicBezTo>
                  <a:cubicBezTo>
                    <a:pt x="89" y="17"/>
                    <a:pt x="89" y="17"/>
                    <a:pt x="89" y="17"/>
                  </a:cubicBezTo>
                  <a:cubicBezTo>
                    <a:pt x="90" y="19"/>
                    <a:pt x="90" y="22"/>
                    <a:pt x="90" y="25"/>
                  </a:cubicBezTo>
                  <a:cubicBezTo>
                    <a:pt x="89" y="32"/>
                    <a:pt x="88" y="39"/>
                    <a:pt x="86" y="45"/>
                  </a:cubicBezTo>
                  <a:cubicBezTo>
                    <a:pt x="84" y="48"/>
                    <a:pt x="82" y="52"/>
                    <a:pt x="78" y="53"/>
                  </a:cubicBezTo>
                  <a:close/>
                  <a:moveTo>
                    <a:pt x="24" y="25"/>
                  </a:moveTo>
                  <a:cubicBezTo>
                    <a:pt x="22" y="35"/>
                    <a:pt x="18" y="45"/>
                    <a:pt x="19" y="53"/>
                  </a:cubicBezTo>
                  <a:cubicBezTo>
                    <a:pt x="16" y="52"/>
                    <a:pt x="13" y="48"/>
                    <a:pt x="12" y="45"/>
                  </a:cubicBezTo>
                  <a:cubicBezTo>
                    <a:pt x="9" y="39"/>
                    <a:pt x="8" y="32"/>
                    <a:pt x="8" y="25"/>
                  </a:cubicBezTo>
                  <a:cubicBezTo>
                    <a:pt x="8" y="22"/>
                    <a:pt x="8" y="19"/>
                    <a:pt x="8" y="17"/>
                  </a:cubicBezTo>
                  <a:cubicBezTo>
                    <a:pt x="18" y="20"/>
                    <a:pt x="18" y="20"/>
                    <a:pt x="18" y="20"/>
                  </a:cubicBezTo>
                  <a:cubicBezTo>
                    <a:pt x="16" y="22"/>
                    <a:pt x="16" y="22"/>
                    <a:pt x="16" y="22"/>
                  </a:cubicBezTo>
                  <a:cubicBezTo>
                    <a:pt x="21" y="28"/>
                    <a:pt x="21" y="28"/>
                    <a:pt x="21" y="28"/>
                  </a:cubicBezTo>
                  <a:cubicBezTo>
                    <a:pt x="24" y="25"/>
                    <a:pt x="24" y="25"/>
                    <a:pt x="24" y="25"/>
                  </a:cubicBezTo>
                  <a:close/>
                  <a:moveTo>
                    <a:pt x="41" y="13"/>
                  </a:moveTo>
                  <a:cubicBezTo>
                    <a:pt x="41" y="57"/>
                    <a:pt x="41" y="57"/>
                    <a:pt x="41" y="57"/>
                  </a:cubicBezTo>
                  <a:cubicBezTo>
                    <a:pt x="41" y="57"/>
                    <a:pt x="33" y="57"/>
                    <a:pt x="32" y="52"/>
                  </a:cubicBezTo>
                  <a:cubicBezTo>
                    <a:pt x="30" y="47"/>
                    <a:pt x="35" y="20"/>
                    <a:pt x="35" y="18"/>
                  </a:cubicBezTo>
                  <a:cubicBezTo>
                    <a:pt x="35" y="16"/>
                    <a:pt x="35" y="13"/>
                    <a:pt x="35" y="13"/>
                  </a:cubicBezTo>
                  <a:lnTo>
                    <a:pt x="41"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69" name="组合 68"/>
          <p:cNvGrpSpPr/>
          <p:nvPr/>
        </p:nvGrpSpPr>
        <p:grpSpPr>
          <a:xfrm>
            <a:off x="1305043" y="1444413"/>
            <a:ext cx="1529578" cy="400110"/>
            <a:chOff x="1494776" y="2063873"/>
            <a:chExt cx="1148344" cy="400110"/>
          </a:xfrm>
        </p:grpSpPr>
        <p:sp>
          <p:nvSpPr>
            <p:cNvPr id="70" name="文本框 69"/>
            <p:cNvSpPr txBox="1"/>
            <p:nvPr/>
          </p:nvSpPr>
          <p:spPr>
            <a:xfrm>
              <a:off x="1593430" y="2063873"/>
              <a:ext cx="1049690"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你在干嘛</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p:txBody>
        </p:sp>
        <p:sp>
          <p:nvSpPr>
            <p:cNvPr id="71" name="矩形 7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2" name="文本框 71"/>
          <p:cNvSpPr txBox="1"/>
          <p:nvPr/>
        </p:nvSpPr>
        <p:spPr>
          <a:xfrm>
            <a:off x="11881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这里是用来放置时间轴的版面，下面的月份自己编辑。</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4479943" y="1444413"/>
            <a:ext cx="1529578" cy="400110"/>
            <a:chOff x="1494776" y="2063873"/>
            <a:chExt cx="1148344" cy="400110"/>
          </a:xfrm>
        </p:grpSpPr>
        <p:sp>
          <p:nvSpPr>
            <p:cNvPr id="86" name="文本框 85"/>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87" name="矩形 86"/>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88" name="文本框 87"/>
          <p:cNvSpPr txBox="1"/>
          <p:nvPr/>
        </p:nvSpPr>
        <p:spPr>
          <a:xfrm>
            <a:off x="43630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时间轴也是汇报答辩中常见的元素，必不可少的版面。</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7553245" y="1444413"/>
            <a:ext cx="1529578" cy="400110"/>
            <a:chOff x="1494776" y="2063873"/>
            <a:chExt cx="1148344" cy="400110"/>
          </a:xfrm>
        </p:grpSpPr>
        <p:sp>
          <p:nvSpPr>
            <p:cNvPr id="110" name="文本框 109"/>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1" name="矩形 11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2" name="文本框 111"/>
          <p:cNvSpPr txBox="1"/>
          <p:nvPr/>
        </p:nvSpPr>
        <p:spPr>
          <a:xfrm>
            <a:off x="7436321"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几乎所有的展示都涉及按时间顺序发展这一部分。</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9316671" y="1444413"/>
            <a:ext cx="1529578" cy="400110"/>
            <a:chOff x="1494776" y="2063873"/>
            <a:chExt cx="1148344" cy="400110"/>
          </a:xfrm>
        </p:grpSpPr>
        <p:sp>
          <p:nvSpPr>
            <p:cNvPr id="114" name="文本框 113"/>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5" name="矩形 114"/>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6" name="文本框 115"/>
          <p:cNvSpPr txBox="1"/>
          <p:nvPr/>
        </p:nvSpPr>
        <p:spPr>
          <a:xfrm>
            <a:off x="9199747"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而时间轴可以很清晰直观的把这一过程展现出来。</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4702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22" presetClass="entr" presetSubtype="8" fill="hold" nodeType="withEffect">
                                  <p:stCondLst>
                                    <p:cond delay="3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6200"/>
                                        <p:tgtEl>
                                          <p:spTgt spid="35"/>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42" presetClass="entr" presetSubtype="0" fill="hold"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300"/>
                                        <p:tgtEl>
                                          <p:spTgt spid="41"/>
                                        </p:tgtEl>
                                      </p:cBhvr>
                                    </p:animEffect>
                                    <p:anim calcmode="lin" valueType="num">
                                      <p:cBhvr>
                                        <p:cTn id="30" dur="300" fill="hold"/>
                                        <p:tgtEl>
                                          <p:spTgt spid="41"/>
                                        </p:tgtEl>
                                        <p:attrNameLst>
                                          <p:attrName>ppt_x</p:attrName>
                                        </p:attrNameLst>
                                      </p:cBhvr>
                                      <p:tavLst>
                                        <p:tav tm="0">
                                          <p:val>
                                            <p:strVal val="#ppt_x"/>
                                          </p:val>
                                        </p:tav>
                                        <p:tav tm="100000">
                                          <p:val>
                                            <p:strVal val="#ppt_x"/>
                                          </p:val>
                                        </p:tav>
                                      </p:tavLst>
                                    </p:anim>
                                    <p:anim calcmode="lin" valueType="num">
                                      <p:cBhvr>
                                        <p:cTn id="31" dur="300" fill="hold"/>
                                        <p:tgtEl>
                                          <p:spTgt spid="41"/>
                                        </p:tgtEl>
                                        <p:attrNameLst>
                                          <p:attrName>ppt_y</p:attrName>
                                        </p:attrNameLst>
                                      </p:cBhvr>
                                      <p:tavLst>
                                        <p:tav tm="0">
                                          <p:val>
                                            <p:strVal val="#ppt_y+.1"/>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par>
                                <p:cTn id="35" presetID="22" presetClass="entr" presetSubtype="1" fill="hold" grpId="0" nodeType="withEffect">
                                  <p:stCondLst>
                                    <p:cond delay="120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par>
                                <p:cTn id="38" presetID="10" presetClass="entr" presetSubtype="0" fill="hold" grpId="0" nodeType="withEffect">
                                  <p:stCondLst>
                                    <p:cond delay="17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42" presetClass="entr" presetSubtype="0" fill="hold" nodeType="withEffect">
                                  <p:stCondLst>
                                    <p:cond delay="19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300"/>
                                        <p:tgtEl>
                                          <p:spTgt spid="51"/>
                                        </p:tgtEl>
                                      </p:cBhvr>
                                    </p:animEffect>
                                    <p:anim calcmode="lin" valueType="num">
                                      <p:cBhvr>
                                        <p:cTn id="44" dur="300" fill="hold"/>
                                        <p:tgtEl>
                                          <p:spTgt spid="51"/>
                                        </p:tgtEl>
                                        <p:attrNameLst>
                                          <p:attrName>ppt_x</p:attrName>
                                        </p:attrNameLst>
                                      </p:cBhvr>
                                      <p:tavLst>
                                        <p:tav tm="0">
                                          <p:val>
                                            <p:strVal val="#ppt_x"/>
                                          </p:val>
                                        </p:tav>
                                        <p:tav tm="100000">
                                          <p:val>
                                            <p:strVal val="#ppt_x"/>
                                          </p:val>
                                        </p:tav>
                                      </p:tavLst>
                                    </p:anim>
                                    <p:anim calcmode="lin" valueType="num">
                                      <p:cBhvr>
                                        <p:cTn id="45" dur="300" fill="hold"/>
                                        <p:tgtEl>
                                          <p:spTgt spid="51"/>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1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220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42" presetClass="entr" presetSubtype="0" fill="hold" nodeType="withEffect">
                                  <p:stCondLst>
                                    <p:cond delay="230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300"/>
                                        <p:tgtEl>
                                          <p:spTgt spid="56"/>
                                        </p:tgtEl>
                                      </p:cBhvr>
                                    </p:animEffect>
                                    <p:anim calcmode="lin" valueType="num">
                                      <p:cBhvr>
                                        <p:cTn id="55" dur="300" fill="hold"/>
                                        <p:tgtEl>
                                          <p:spTgt spid="56"/>
                                        </p:tgtEl>
                                        <p:attrNameLst>
                                          <p:attrName>ppt_x</p:attrName>
                                        </p:attrNameLst>
                                      </p:cBhvr>
                                      <p:tavLst>
                                        <p:tav tm="0">
                                          <p:val>
                                            <p:strVal val="#ppt_x"/>
                                          </p:val>
                                        </p:tav>
                                        <p:tav tm="100000">
                                          <p:val>
                                            <p:strVal val="#ppt_x"/>
                                          </p:val>
                                        </p:tav>
                                      </p:tavLst>
                                    </p:anim>
                                    <p:anim calcmode="lin" valueType="num">
                                      <p:cBhvr>
                                        <p:cTn id="56" dur="300" fill="hold"/>
                                        <p:tgtEl>
                                          <p:spTgt spid="56"/>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220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42" presetClass="entr" presetSubtype="0" fill="hold" nodeType="withEffect">
                                  <p:stCondLst>
                                    <p:cond delay="36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300"/>
                                        <p:tgtEl>
                                          <p:spTgt spid="61"/>
                                        </p:tgtEl>
                                      </p:cBhvr>
                                    </p:animEffect>
                                    <p:anim calcmode="lin" valueType="num">
                                      <p:cBhvr>
                                        <p:cTn id="66" dur="300" fill="hold"/>
                                        <p:tgtEl>
                                          <p:spTgt spid="61"/>
                                        </p:tgtEl>
                                        <p:attrNameLst>
                                          <p:attrName>ppt_x</p:attrName>
                                        </p:attrNameLst>
                                      </p:cBhvr>
                                      <p:tavLst>
                                        <p:tav tm="0">
                                          <p:val>
                                            <p:strVal val="#ppt_x"/>
                                          </p:val>
                                        </p:tav>
                                        <p:tav tm="100000">
                                          <p:val>
                                            <p:strVal val="#ppt_x"/>
                                          </p:val>
                                        </p:tav>
                                      </p:tavLst>
                                    </p:anim>
                                    <p:anim calcmode="lin" valueType="num">
                                      <p:cBhvr>
                                        <p:cTn id="67" dur="300" fill="hold"/>
                                        <p:tgtEl>
                                          <p:spTgt spid="61"/>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34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childTnLst>
                                </p:cTn>
                              </p:par>
                              <p:par>
                                <p:cTn id="71" presetID="10" presetClass="entr" presetSubtype="0" fill="hold" grpId="0" nodeType="withEffect">
                                  <p:stCondLst>
                                    <p:cond delay="390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42" presetClass="entr" presetSubtype="0" fill="hold" nodeType="withEffect">
                                  <p:stCondLst>
                                    <p:cond delay="400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300"/>
                                        <p:tgtEl>
                                          <p:spTgt spid="66"/>
                                        </p:tgtEl>
                                      </p:cBhvr>
                                    </p:animEffect>
                                    <p:anim calcmode="lin" valueType="num">
                                      <p:cBhvr>
                                        <p:cTn id="77" dur="300" fill="hold"/>
                                        <p:tgtEl>
                                          <p:spTgt spid="66"/>
                                        </p:tgtEl>
                                        <p:attrNameLst>
                                          <p:attrName>ppt_x</p:attrName>
                                        </p:attrNameLst>
                                      </p:cBhvr>
                                      <p:tavLst>
                                        <p:tav tm="0">
                                          <p:val>
                                            <p:strVal val="#ppt_x"/>
                                          </p:val>
                                        </p:tav>
                                        <p:tav tm="100000">
                                          <p:val>
                                            <p:strVal val="#ppt_x"/>
                                          </p:val>
                                        </p:tav>
                                      </p:tavLst>
                                    </p:anim>
                                    <p:anim calcmode="lin" valueType="num">
                                      <p:cBhvr>
                                        <p:cTn id="78" dur="300" fill="hold"/>
                                        <p:tgtEl>
                                          <p:spTgt spid="66"/>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400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51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42" presetClass="entr" presetSubtype="0" fill="hold" nodeType="withEffect">
                                  <p:stCondLst>
                                    <p:cond delay="530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300"/>
                                        <p:tgtEl>
                                          <p:spTgt spid="46"/>
                                        </p:tgtEl>
                                      </p:cBhvr>
                                    </p:animEffect>
                                    <p:anim calcmode="lin" valueType="num">
                                      <p:cBhvr>
                                        <p:cTn id="88" dur="300" fill="hold"/>
                                        <p:tgtEl>
                                          <p:spTgt spid="46"/>
                                        </p:tgtEl>
                                        <p:attrNameLst>
                                          <p:attrName>ppt_x</p:attrName>
                                        </p:attrNameLst>
                                      </p:cBhvr>
                                      <p:tavLst>
                                        <p:tav tm="0">
                                          <p:val>
                                            <p:strVal val="#ppt_x"/>
                                          </p:val>
                                        </p:tav>
                                        <p:tav tm="100000">
                                          <p:val>
                                            <p:strVal val="#ppt_x"/>
                                          </p:val>
                                        </p:tav>
                                      </p:tavLst>
                                    </p:anim>
                                    <p:anim calcmode="lin" valueType="num">
                                      <p:cBhvr>
                                        <p:cTn id="89" dur="300" fill="hold"/>
                                        <p:tgtEl>
                                          <p:spTgt spid="46"/>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520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22" presetClass="entr" presetSubtype="8" fill="hold" nodeType="withEffect">
                                  <p:stCondLst>
                                    <p:cond delay="260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par>
                                <p:cTn id="96" presetID="22" presetClass="entr" presetSubtype="8" fill="hold" nodeType="withEffect">
                                  <p:stCondLst>
                                    <p:cond delay="440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nodeType="withEffect">
                                  <p:stCondLst>
                                    <p:cond delay="5700"/>
                                  </p:stCondLst>
                                  <p:childTnLst>
                                    <p:set>
                                      <p:cBhvr>
                                        <p:cTn id="100" dur="1" fill="hold">
                                          <p:stCondLst>
                                            <p:cond delay="0"/>
                                          </p:stCondLst>
                                        </p:cTn>
                                        <p:tgtEl>
                                          <p:spTgt spid="113"/>
                                        </p:tgtEl>
                                        <p:attrNameLst>
                                          <p:attrName>style.visibility</p:attrName>
                                        </p:attrNameLst>
                                      </p:cBhvr>
                                      <p:to>
                                        <p:strVal val="visible"/>
                                      </p:to>
                                    </p:set>
                                    <p:animEffect transition="in" filter="wipe(left)">
                                      <p:cBhvr>
                                        <p:cTn id="101" dur="500"/>
                                        <p:tgtEl>
                                          <p:spTgt spid="113"/>
                                        </p:tgtEl>
                                      </p:cBhvr>
                                    </p:animEffect>
                                  </p:childTnLst>
                                </p:cTn>
                              </p:par>
                              <p:par>
                                <p:cTn id="102" presetID="22" presetClass="entr" presetSubtype="1" fill="hold" grpId="0" nodeType="withEffect">
                                  <p:stCondLst>
                                    <p:cond delay="2900"/>
                                  </p:stCondLst>
                                  <p:childTnLst>
                                    <p:set>
                                      <p:cBhvr>
                                        <p:cTn id="103" dur="1" fill="hold">
                                          <p:stCondLst>
                                            <p:cond delay="0"/>
                                          </p:stCondLst>
                                        </p:cTn>
                                        <p:tgtEl>
                                          <p:spTgt spid="88"/>
                                        </p:tgtEl>
                                        <p:attrNameLst>
                                          <p:attrName>style.visibility</p:attrName>
                                        </p:attrNameLst>
                                      </p:cBhvr>
                                      <p:to>
                                        <p:strVal val="visible"/>
                                      </p:to>
                                    </p:set>
                                    <p:animEffect transition="in" filter="wipe(up)">
                                      <p:cBhvr>
                                        <p:cTn id="104" dur="500"/>
                                        <p:tgtEl>
                                          <p:spTgt spid="88"/>
                                        </p:tgtEl>
                                      </p:cBhvr>
                                    </p:animEffect>
                                  </p:childTnLst>
                                </p:cTn>
                              </p:par>
                              <p:par>
                                <p:cTn id="105" presetID="22" presetClass="entr" presetSubtype="1" fill="hold" grpId="0" nodeType="withEffect">
                                  <p:stCondLst>
                                    <p:cond delay="4700"/>
                                  </p:stCondLst>
                                  <p:childTnLst>
                                    <p:set>
                                      <p:cBhvr>
                                        <p:cTn id="106" dur="1" fill="hold">
                                          <p:stCondLst>
                                            <p:cond delay="0"/>
                                          </p:stCondLst>
                                        </p:cTn>
                                        <p:tgtEl>
                                          <p:spTgt spid="112"/>
                                        </p:tgtEl>
                                        <p:attrNameLst>
                                          <p:attrName>style.visibility</p:attrName>
                                        </p:attrNameLst>
                                      </p:cBhvr>
                                      <p:to>
                                        <p:strVal val="visible"/>
                                      </p:to>
                                    </p:set>
                                    <p:animEffect transition="in" filter="wipe(up)">
                                      <p:cBhvr>
                                        <p:cTn id="107" dur="500"/>
                                        <p:tgtEl>
                                          <p:spTgt spid="112"/>
                                        </p:tgtEl>
                                      </p:cBhvr>
                                    </p:animEffect>
                                  </p:childTnLst>
                                </p:cTn>
                              </p:par>
                              <p:par>
                                <p:cTn id="108" presetID="22" presetClass="entr" presetSubtype="1" fill="hold" grpId="0" nodeType="withEffect">
                                  <p:stCondLst>
                                    <p:cond delay="6000"/>
                                  </p:stCondLst>
                                  <p:childTnLst>
                                    <p:set>
                                      <p:cBhvr>
                                        <p:cTn id="109" dur="1" fill="hold">
                                          <p:stCondLst>
                                            <p:cond delay="0"/>
                                          </p:stCondLst>
                                        </p:cTn>
                                        <p:tgtEl>
                                          <p:spTgt spid="116"/>
                                        </p:tgtEl>
                                        <p:attrNameLst>
                                          <p:attrName>style.visibility</p:attrName>
                                        </p:attrNameLst>
                                      </p:cBhvr>
                                      <p:to>
                                        <p:strVal val="visible"/>
                                      </p:to>
                                    </p:set>
                                    <p:animEffect transition="in" filter="wipe(up)">
                                      <p:cBhvr>
                                        <p:cTn id="110" dur="500"/>
                                        <p:tgtEl>
                                          <p:spTgt spid="116"/>
                                        </p:tgtEl>
                                      </p:cBhvr>
                                    </p:animEffect>
                                  </p:childTnLst>
                                </p:cTn>
                              </p:par>
                              <p:par>
                                <p:cTn id="111" presetID="22" presetClass="entr" presetSubtype="4" fill="hold"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wipe(down)">
                                      <p:cBhvr>
                                        <p:cTn id="1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9" grpId="0"/>
      <p:bldP spid="40" grpId="0" animBg="1"/>
      <p:bldP spid="44" grpId="0"/>
      <p:bldP spid="45" grpId="0" animBg="1"/>
      <p:bldP spid="49" grpId="0"/>
      <p:bldP spid="50" grpId="0" animBg="1"/>
      <p:bldP spid="54" grpId="0"/>
      <p:bldP spid="55" grpId="0" animBg="1"/>
      <p:bldP spid="59" grpId="0"/>
      <p:bldP spid="60" grpId="0" animBg="1"/>
      <p:bldP spid="64" grpId="0"/>
      <p:bldP spid="65" grpId="0" animBg="1"/>
      <p:bldP spid="72" grpId="0"/>
      <p:bldP spid="88" grpId="0"/>
      <p:bldP spid="112" grpId="0"/>
      <p:bldP spid="116" grpId="0"/>
    </p:bldLst>
  </p:timing>
</p:sld>
</file>

<file path=ppt/theme/theme1.xml><?xml version="1.0" encoding="utf-8"?>
<a:theme xmlns:a="http://schemas.openxmlformats.org/drawingml/2006/main" name="Office 主题">
  <a:themeElements>
    <a:clrScheme name="学术蓝">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TotalTime>
  <Words>1985</Words>
  <Application>Microsoft Office PowerPoint</Application>
  <PresentationFormat>宽屏</PresentationFormat>
  <Paragraphs>168</Paragraphs>
  <Slides>21</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Meiryo</vt:lpstr>
      <vt:lpstr>宋体</vt:lpstr>
      <vt:lpstr>微软雅黑</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209</cp:revision>
  <dcterms:created xsi:type="dcterms:W3CDTF">2015-03-26T07:55:48Z</dcterms:created>
  <dcterms:modified xsi:type="dcterms:W3CDTF">2018-06-02T05:12:50Z</dcterms:modified>
</cp:coreProperties>
</file>